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Lst>
  <p:sldSz cy="6858000" cx="9144000"/>
  <p:notesSz cx="6858000" cy="9144000"/>
  <p:embeddedFontLst>
    <p:embeddedFont>
      <p:font typeface="Robot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font" Target="fonts/Roboto-regular.fntdata"/><Relationship Id="rId131" Type="http://schemas.openxmlformats.org/officeDocument/2006/relationships/slide" Target="slides/slide127.xml"/><Relationship Id="rId130" Type="http://schemas.openxmlformats.org/officeDocument/2006/relationships/slide" Target="slides/slide126.xml"/><Relationship Id="rId135" Type="http://schemas.openxmlformats.org/officeDocument/2006/relationships/font" Target="fonts/Roboto-boldItalic.fntdata"/><Relationship Id="rId134" Type="http://schemas.openxmlformats.org/officeDocument/2006/relationships/font" Target="fonts/Roboto-italic.fntdata"/><Relationship Id="rId133" Type="http://schemas.openxmlformats.org/officeDocument/2006/relationships/font" Target="fonts/Roboto-bold.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limatechange2013.org/images/figures/WGI_AR5_Fig2-21.jpg" TargetMode="External"/><Relationship Id="rId3" Type="http://schemas.openxmlformats.org/officeDocument/2006/relationships/hyperlink" Target="http://www.sciencemag.org/content/early/2015/01/14/science.1259855" TargetMode="External"/><Relationship Id="rId4" Type="http://schemas.openxmlformats.org/officeDocument/2006/relationships/hyperlink" Target="http://www.sciencemag.org/content/early/2015/01/14/science.1259855" TargetMode="External"/><Relationship Id="rId9" Type="http://schemas.openxmlformats.org/officeDocument/2006/relationships/hyperlink" Target="http://www.stockholmresilience.org/download/18.3110ee8c1495db744326bf5/1422020391647/Planetary+Boundaries+Q+and+A+Jan+2015update.pdf" TargetMode="External"/><Relationship Id="rId5" Type="http://schemas.openxmlformats.org/officeDocument/2006/relationships/hyperlink" Target="http://www.stockholmresilience.org/21/research/research-programmes/planetary-boundaries.html" TargetMode="External"/><Relationship Id="rId6" Type="http://schemas.openxmlformats.org/officeDocument/2006/relationships/hyperlink" Target="http://www.stockholmresilience.org/21/research/research-programmes/planetary-boundaries.html" TargetMode="External"/><Relationship Id="rId7" Type="http://schemas.openxmlformats.org/officeDocument/2006/relationships/hyperlink" Target="http://www.stockholmresilience.org/download/18.3110ee8c1495db744326bf5/1422020391647/Planetary+Boundaries+Q+and+A+Jan+2015update.pdf" TargetMode="External"/><Relationship Id="rId8" Type="http://schemas.openxmlformats.org/officeDocument/2006/relationships/hyperlink" Target="http://www.stockholmresilience.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b79b797f3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gb79b797f3_1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d5bb67e34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5bb67e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d5bb67e34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5bb67e3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b7c18de61_1_41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55" name="Google Shape;855;gb7c18de61_1_4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6" name="Google Shape;856;gb7c18de61_1_4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b7c18de61_1_4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b7c18de61_1_4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b7c18de61_1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b7c18de61_1_4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b7c18de61_1_4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80" name="Google Shape;880;gb7c18de61_1_4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1" name="Google Shape;881;gb7c18de61_1_4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b7c18de61_1_4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88" name="Google Shape;888;gb7c18de61_1_4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 name="Google Shape;889;gb7c18de61_1_4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b7c18de61_1_5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96" name="Google Shape;896;gb7c18de61_1_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7" name="Google Shape;897;gb7c18de61_1_5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d5bb67e34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d5bb67e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b7c18de61_1_4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12" name="Google Shape;912;gb7c18de61_1_4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3" name="Google Shape;913;gb7c18de61_1_4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b7c18de61_1_45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21" name="Google Shape;921;gb7c18de61_1_4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2" name="Google Shape;922;gb7c18de61_1_4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b79b797f3_1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b79b797f3_1_3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30" name="Google Shape;130;gb79b797f3_1_3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d5bb67e34_0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d5bb67e3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b79b797f3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b79b797f3_1_7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1680f4eaac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680f4ea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d5bb67e34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d5bb67e3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b7c18de61_1_4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59" name="Google Shape;959;gb7c18de61_1_4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0" name="Google Shape;960;gb7c18de61_1_4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b7c18de61_1_4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67" name="Google Shape;967;gb7c18de61_1_4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8" name="Google Shape;968;gb7c18de61_1_4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b7c18de61_1_47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75" name="Google Shape;975;gb7c18de61_1_4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6" name="Google Shape;976;gb7c18de61_1_4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b7c18de61_1_47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83" name="Google Shape;983;gb7c18de61_1_479:notes"/>
          <p:cNvSpPr/>
          <p:nvPr>
            <p:ph idx="2" type="sldImg"/>
          </p:nvPr>
        </p:nvSpPr>
        <p:spPr>
          <a:xfrm>
            <a:off x="1299862" y="697424"/>
            <a:ext cx="4316524" cy="340962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84" name="Google Shape;984;gb7c18de61_1_479:notes"/>
          <p:cNvSpPr txBox="1"/>
          <p:nvPr>
            <p:ph idx="1" type="body"/>
          </p:nvPr>
        </p:nvSpPr>
        <p:spPr>
          <a:xfrm>
            <a:off x="882925" y="4339525"/>
            <a:ext cx="5076821" cy="4107051"/>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b79b797f3_3_4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91" name="Google Shape;991;gb79b797f3_3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2" name="Google Shape;992;gb79b797f3_3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b7c18de61_1_49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999" name="Google Shape;999;gb7c18de61_1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0" name="Google Shape;1000;gb7c18de61_1_4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b79b797f3_1_4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b79b797f3_1_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b7c18de61_1_5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1007" name="Google Shape;1007;gb7c18de61_1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8" name="Google Shape;1008;gb7c18de61_1_5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b7c18de61_1_5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1015" name="Google Shape;1015;gb7c18de61_1_5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6" name="Google Shape;1016;gb7c18de61_1_5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b7c18de61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b7c18de6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d5bb67e34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d5bb67e3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b79b797f3_1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b79b797f3_1_8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81eb5efbce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81eb5efb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b7c18de61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b7c18de6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b79b797f3_3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60" name="Google Shape;1060;gb79b797f3_3_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gb79b797f3_3_1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b79b797f3_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b79b797f3_1_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d6a9840d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6a9840d3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3000"/>
              </a:lnSpc>
              <a:spcBef>
                <a:spcPts val="0"/>
              </a:spcBef>
              <a:spcAft>
                <a:spcPts val="0"/>
              </a:spcAft>
              <a:buNone/>
            </a:pPr>
            <a:r>
              <a:rPr lang="en" sz="1200">
                <a:solidFill>
                  <a:schemeClr val="dk1"/>
                </a:solidFill>
              </a:rPr>
              <a:t>Current status of the control variables for seven of the planetary boundaries.The green zone is the safe operating space, the yellow represents the zone of uncertainty (increasing risk), and the red is a high-risk zone. The planetary boundary itself lies at the intersection of the green and yellow zones. The control variables have been normalized for the zone of uncertainty; the center of the figure therefore does not represent values of 0 for the control variables. The control variable shown for climate change is atmospheric CO</a:t>
            </a:r>
            <a:r>
              <a:rPr baseline="-25000" lang="en" sz="2000">
                <a:solidFill>
                  <a:schemeClr val="dk1"/>
                </a:solidFill>
              </a:rPr>
              <a:t>2</a:t>
            </a:r>
            <a:r>
              <a:rPr lang="en" sz="1200">
                <a:solidFill>
                  <a:schemeClr val="dk1"/>
                </a:solidFill>
              </a:rPr>
              <a:t> concentration. Processes for which global-level boundaries cannot yet be quantified are represented by gray wedges; these are atmospheric aerosol loading, novel entities, and the functional role of biosphere integrity.</a:t>
            </a:r>
            <a:endParaRPr sz="1200">
              <a:solidFill>
                <a:schemeClr val="dk1"/>
              </a:solidFill>
            </a:endParaRPr>
          </a:p>
          <a:p>
            <a:pPr indent="0" lvl="0" marL="0" rtl="0" algn="l">
              <a:lnSpc>
                <a:spcPct val="93000"/>
              </a:lnSpc>
              <a:spcBef>
                <a:spcPts val="0"/>
              </a:spcBef>
              <a:spcAft>
                <a:spcPts val="0"/>
              </a:spcAft>
              <a:buNone/>
            </a:pPr>
            <a:r>
              <a:t/>
            </a:r>
            <a:endParaRPr sz="1200">
              <a:solidFill>
                <a:schemeClr val="dk1"/>
              </a:solidFill>
            </a:endParaRPr>
          </a:p>
          <a:p>
            <a:pPr indent="0" lvl="0" marL="0" rtl="0" algn="l">
              <a:lnSpc>
                <a:spcPct val="93000"/>
              </a:lnSpc>
              <a:spcBef>
                <a:spcPts val="0"/>
              </a:spcBef>
              <a:spcAft>
                <a:spcPts val="0"/>
              </a:spcAft>
              <a:buNone/>
            </a:pPr>
            <a:r>
              <a:rPr lang="en" sz="1200">
                <a:solidFill>
                  <a:schemeClr val="dk1"/>
                </a:solidFill>
              </a:rPr>
              <a:t>Why is Climate Change said to be so serious even though it is only in the yellow zone?</a:t>
            </a:r>
            <a:endParaRPr sz="1200">
              <a:solidFill>
                <a:schemeClr val="dk1"/>
              </a:solidFill>
            </a:endParaRPr>
          </a:p>
          <a:p>
            <a:pPr indent="0" lvl="0" marL="0" rtl="0" algn="l">
              <a:lnSpc>
                <a:spcPct val="93000"/>
              </a:lnSpc>
              <a:spcBef>
                <a:spcPts val="0"/>
              </a:spcBef>
              <a:spcAft>
                <a:spcPts val="0"/>
              </a:spcAft>
              <a:buNone/>
            </a:pPr>
            <a:r>
              <a:t/>
            </a:r>
            <a:endParaRPr sz="1200">
              <a:solidFill>
                <a:schemeClr val="dk1"/>
              </a:solidFill>
            </a:endParaRPr>
          </a:p>
          <a:p>
            <a:pPr indent="0" lvl="0" marL="0" rtl="0" algn="l">
              <a:lnSpc>
                <a:spcPct val="93000"/>
              </a:lnSpc>
              <a:spcBef>
                <a:spcPts val="0"/>
              </a:spcBef>
              <a:spcAft>
                <a:spcPts val="0"/>
              </a:spcAft>
              <a:buNone/>
            </a:pPr>
            <a:r>
              <a:rPr lang="en" sz="1200">
                <a:solidFill>
                  <a:schemeClr val="dk1"/>
                </a:solidFill>
              </a:rPr>
              <a:t>The need to address anthropogenic climate change is urgent, and the risks and costs of inaction are increasing. So there is indeed strong consensus that there is very little scope for increasing CO2 emissions much more in future without major impacts on society. The planetary boundaries framework figure plots the current state of individual ‘control variables’ that have been selected from a perspective focused on Earth's biophysical dynamics. It does not plot the societal impact – or even a cross-cutting measure of the environmental impact – of these processes. In other words, the red, yellow and green colours in the figure represent assessments of the risks of Earth system change, rather than direct and immediate risks to people. Anything outside the green ‘safe operating space' represents a rising risk of crossing systemic thresholds. The IPCC’s Fifth Assessment Report provides many visual representations of the impacts of climate change and the risks to people (especially Working Group II). It shows that in the last century, temperature has already changed substantially as a result of greenhouse gas emissions - </a:t>
            </a:r>
            <a:r>
              <a:rPr lang="en" sz="1200" u="sng">
                <a:solidFill>
                  <a:schemeClr val="hlink"/>
                </a:solidFill>
                <a:hlinkClick r:id="rId2"/>
              </a:rPr>
              <a:t>http://www.climatechange2013.org/images/figures/WGI_AR5_Fig2-21.jpg</a:t>
            </a:r>
            <a:endParaRPr sz="1200">
              <a:solidFill>
                <a:schemeClr val="dk1"/>
              </a:solidFill>
            </a:endParaRPr>
          </a:p>
          <a:p>
            <a:pPr indent="0" lvl="0" marL="0" rtl="0" algn="l">
              <a:lnSpc>
                <a:spcPct val="93000"/>
              </a:lnSpc>
              <a:spcBef>
                <a:spcPts val="0"/>
              </a:spcBef>
              <a:spcAft>
                <a:spcPts val="0"/>
              </a:spcAft>
              <a:buNone/>
            </a:pPr>
            <a:r>
              <a:t/>
            </a:r>
            <a:endParaRPr sz="1200">
              <a:solidFill>
                <a:schemeClr val="dk1"/>
              </a:solidFill>
            </a:endParaRPr>
          </a:p>
          <a:p>
            <a:pPr indent="0" lvl="0" marL="0" rtl="0" algn="l">
              <a:lnSpc>
                <a:spcPct val="93000"/>
              </a:lnSpc>
              <a:spcBef>
                <a:spcPts val="0"/>
              </a:spcBef>
              <a:spcAft>
                <a:spcPts val="0"/>
              </a:spcAft>
              <a:buNone/>
            </a:pPr>
            <a:r>
              <a:rPr lang="en" sz="1200">
                <a:solidFill>
                  <a:schemeClr val="dk1"/>
                </a:solidFill>
              </a:rPr>
              <a:t>Read more:</a:t>
            </a:r>
            <a:endParaRPr sz="12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0000"/>
              </a:lnSpc>
              <a:spcBef>
                <a:spcPts val="0"/>
              </a:spcBef>
              <a:spcAft>
                <a:spcPts val="0"/>
              </a:spcAft>
              <a:buNone/>
            </a:pPr>
            <a:r>
              <a:rPr lang="en" sz="750">
                <a:solidFill>
                  <a:srgbClr val="BE5000"/>
                </a:solidFill>
                <a:highlight>
                  <a:srgbClr val="FFFFFF"/>
                </a:highlight>
                <a:uFill>
                  <a:noFill/>
                </a:uFill>
                <a:latin typeface="Verdana"/>
                <a:ea typeface="Verdana"/>
                <a:cs typeface="Verdana"/>
                <a:sym typeface="Verdana"/>
                <a:hlinkClick r:id="rId3"/>
              </a:rPr>
              <a:t>DOI: 10.1126/science.1259855</a:t>
            </a:r>
            <a:endParaRPr sz="750">
              <a:solidFill>
                <a:srgbClr val="BE5000"/>
              </a:solidFill>
              <a:highlight>
                <a:srgbClr val="FFFFFF"/>
              </a:highlight>
              <a:uFill>
                <a:noFill/>
              </a:uFill>
              <a:latin typeface="Verdana"/>
              <a:ea typeface="Verdana"/>
              <a:cs typeface="Verdana"/>
              <a:sym typeface="Verdana"/>
              <a:hlinkClick r:id="rId4"/>
            </a:endParaRPr>
          </a:p>
          <a:p>
            <a:pPr indent="0" lvl="0" marL="0" rtl="0" algn="l">
              <a:lnSpc>
                <a:spcPct val="130000"/>
              </a:lnSpc>
              <a:spcBef>
                <a:spcPts val="800"/>
              </a:spcBef>
              <a:spcAft>
                <a:spcPts val="0"/>
              </a:spcAft>
              <a:buClr>
                <a:schemeClr val="dk1"/>
              </a:buClr>
              <a:buSzPts val="1100"/>
              <a:buFont typeface="Arial"/>
              <a:buNone/>
            </a:pPr>
            <a:r>
              <a:rPr lang="en" sz="750">
                <a:solidFill>
                  <a:srgbClr val="BE5000"/>
                </a:solidFill>
                <a:highlight>
                  <a:srgbClr val="FFFFFF"/>
                </a:highlight>
                <a:uFill>
                  <a:noFill/>
                </a:uFill>
                <a:latin typeface="Verdana"/>
                <a:ea typeface="Verdana"/>
                <a:cs typeface="Verdana"/>
                <a:sym typeface="Verdana"/>
                <a:hlinkClick r:id="rId5"/>
              </a:rPr>
              <a:t>Read more about the Planetary Boundaries framework here</a:t>
            </a:r>
            <a:endParaRPr sz="750">
              <a:solidFill>
                <a:srgbClr val="BE5000"/>
              </a:solidFill>
              <a:highlight>
                <a:srgbClr val="FFFFFF"/>
              </a:highlight>
              <a:uFill>
                <a:noFill/>
              </a:uFill>
              <a:latin typeface="Verdana"/>
              <a:ea typeface="Verdana"/>
              <a:cs typeface="Verdana"/>
              <a:sym typeface="Verdana"/>
              <a:hlinkClick r:id="rId6"/>
            </a:endParaRPr>
          </a:p>
          <a:p>
            <a:pPr indent="0" lvl="0" marL="0" rtl="0" algn="l">
              <a:lnSpc>
                <a:spcPct val="130000"/>
              </a:lnSpc>
              <a:spcBef>
                <a:spcPts val="800"/>
              </a:spcBef>
              <a:spcAft>
                <a:spcPts val="0"/>
              </a:spcAft>
              <a:buNone/>
            </a:pPr>
            <a:r>
              <a:rPr lang="en" sz="750">
                <a:solidFill>
                  <a:srgbClr val="BE5000"/>
                </a:solidFill>
                <a:highlight>
                  <a:srgbClr val="FFFFFF"/>
                </a:highlight>
                <a:uFill>
                  <a:noFill/>
                </a:uFill>
                <a:latin typeface="Verdana"/>
                <a:ea typeface="Verdana"/>
                <a:cs typeface="Verdana"/>
                <a:sym typeface="Verdana"/>
                <a:hlinkClick r:id="rId7"/>
              </a:rPr>
              <a:t>Planetary Boundaries Q &amp; A</a:t>
            </a:r>
            <a:endParaRPr/>
          </a:p>
          <a:p>
            <a:pPr indent="0" lvl="0" marL="0" rtl="0" algn="l">
              <a:lnSpc>
                <a:spcPct val="130000"/>
              </a:lnSpc>
              <a:spcBef>
                <a:spcPts val="800"/>
              </a:spcBef>
              <a:spcAft>
                <a:spcPts val="0"/>
              </a:spcAft>
              <a:buNone/>
            </a:pPr>
            <a:r>
              <a:rPr lang="en" sz="1100" u="sng">
                <a:solidFill>
                  <a:srgbClr val="1155CC"/>
                </a:solidFill>
                <a:hlinkClick r:id="rId8"/>
              </a:rPr>
              <a:t>http://www.stockholmresilience.org/</a:t>
            </a:r>
            <a:endParaRPr sz="1100">
              <a:solidFill>
                <a:schemeClr val="dk1"/>
              </a:solidFill>
            </a:endParaRPr>
          </a:p>
          <a:p>
            <a:pPr indent="0" lvl="0" marL="0" rtl="0" algn="l">
              <a:lnSpc>
                <a:spcPct val="130000"/>
              </a:lnSpc>
              <a:spcBef>
                <a:spcPts val="800"/>
              </a:spcBef>
              <a:spcAft>
                <a:spcPts val="0"/>
              </a:spcAft>
              <a:buClr>
                <a:schemeClr val="dk1"/>
              </a:buClr>
              <a:buSzPts val="1100"/>
              <a:buFont typeface="Arial"/>
              <a:buNone/>
            </a:pPr>
            <a:r>
              <a:t/>
            </a:r>
            <a:endParaRPr>
              <a:uFill>
                <a:noFill/>
              </a:uFill>
              <a:hlinkClick r:id="rId9"/>
            </a:endParaRPr>
          </a:p>
          <a:p>
            <a:pPr indent="0" lvl="0" marL="0" rtl="0" algn="l">
              <a:spcBef>
                <a:spcPts val="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b79b797f3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b79b797f3_1_5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b79b797f3_1_6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b79b797f3_1_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b79b797f3_3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176" name="Google Shape;176;gb79b797f3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gb79b797f3_3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b79b797f3_3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86" name="Google Shape;186;gb79b797f3_3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b79b797f3_3_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d5bb67e3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5bb67e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d5bb67e34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5bb67e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b79b797f3_3_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03" name="Google Shape;203;gb79b797f3_3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b79b797f3_3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b79b797f3_3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1" name="Google Shape;211;gb79b797f3_3_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b79b797f3_3_7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b79b797f3_3_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19" name="Google Shape;219;gb79b797f3_3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gb79b797f3_3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b79b797f3_3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7" name="Google Shape;227;gb79b797f3_3_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b79b797f3_3_9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d5bb67e3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5bb67e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d5bb67e34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5bb67e3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b7c18de61_1_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49" name="Google Shape;249;gb7c18de61_1_8: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0" name="Google Shape;250;gb7c18de61_1_8: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b7c18de61_1_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57" name="Google Shape;257;gb7c18de61_1_1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8" name="Google Shape;258;gb7c18de61_1_14: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1eb5efbce_0_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67" name="Google Shape;267;g81eb5efbce_0_17:notes"/>
          <p:cNvSpPr/>
          <p:nvPr>
            <p:ph idx="2" type="sldImg"/>
          </p:nvPr>
        </p:nvSpPr>
        <p:spPr>
          <a:xfrm>
            <a:off x="1185863" y="696913"/>
            <a:ext cx="4545000" cy="34098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68" name="Google Shape;268;g81eb5efbce_0_17:notes"/>
          <p:cNvSpPr txBox="1"/>
          <p:nvPr>
            <p:ph idx="1" type="body"/>
          </p:nvPr>
        </p:nvSpPr>
        <p:spPr>
          <a:xfrm>
            <a:off x="882925" y="4338759"/>
            <a:ext cx="5076900" cy="421110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b7c18de61_1_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78" name="Google Shape;278;gb7c18de61_1_20: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79" name="Google Shape;279;gb7c18de61_1_20: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b79b797f3_1_1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67" name="Google Shape;67;gb79b797f3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 name="Google Shape;68;gb79b797f3_1_1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d5bb67e34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5bb67e3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b7c18de61_1_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293" name="Google Shape;293;gb7c18de61_1_32: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94" name="Google Shape;294;gb7c18de61_1_32: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d5bb67e34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5bb67e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b7c18de61_1_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08" name="Google Shape;308;gb7c18de61_1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gb7c18de61_1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b7c18de61_1_4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16" name="Google Shape;316;gb7c18de61_1_4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17" name="Google Shape;317;gb7c18de61_1_44:notes"/>
          <p:cNvSpPr txBox="1"/>
          <p:nvPr>
            <p:ph idx="1" type="body"/>
          </p:nvPr>
        </p:nvSpPr>
        <p:spPr>
          <a:xfrm>
            <a:off x="882925" y="4339525"/>
            <a:ext cx="5076821" cy="4107051"/>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b7c18de61_1_4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23" name="Google Shape;323;gb7c18de61_1_49: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24" name="Google Shape;324;gb7c18de61_1_49:notes"/>
          <p:cNvSpPr txBox="1"/>
          <p:nvPr>
            <p:ph idx="1" type="body"/>
          </p:nvPr>
        </p:nvSpPr>
        <p:spPr>
          <a:xfrm>
            <a:off x="882925" y="4339525"/>
            <a:ext cx="5076821" cy="4107051"/>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b7c18de61_1_5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31" name="Google Shape;331;gb7c18de61_1_55: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2" name="Google Shape;332;gb7c18de61_1_55:notes"/>
          <p:cNvSpPr txBox="1"/>
          <p:nvPr>
            <p:ph idx="1" type="body"/>
          </p:nvPr>
        </p:nvSpPr>
        <p:spPr>
          <a:xfrm>
            <a:off x="882925" y="4339525"/>
            <a:ext cx="5076821" cy="4107051"/>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b7c18de61_1_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39" name="Google Shape;339;gb7c18de61_1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gb7c18de61_1_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b7c18de61_1_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47" name="Google Shape;347;gb7c18de61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b7c18de61_1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b7c18de61_1_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54" name="Google Shape;354;gb7c18de61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gb7c18de61_1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b79b797f3_1_2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78" name="Google Shape;78;gb79b797f3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gb79b797f3_1_2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b7c18de61_1_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61" name="Google Shape;361;gb7c18de61_1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gb7c18de61_1_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b7c18de61_1_8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69" name="Google Shape;369;gb7c18de61_1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gb7c18de61_1_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b7c18de61_1_8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77" name="Google Shape;377;gb7c18de61_1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gb7c18de61_1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b7c18de61_1_9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84" name="Google Shape;384;gb7c18de61_1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gb7c18de61_1_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b7c18de61_1_10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392" name="Google Shape;392;gb7c18de61_1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gb7c18de61_1_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b7c18de61_1_1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00" name="Google Shape;400;gb7c18de61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gb7c18de61_1_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b7c18de61_1_1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08" name="Google Shape;408;gb7c18de61_1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gb7c18de61_1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b7c18de61_1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7c18de61_1_1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b7c18de61_1_1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28" name="Google Shape;428;gb7c18de61_1_128: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29" name="Google Shape;429;gb7c18de61_1_128:notes"/>
          <p:cNvSpPr txBox="1"/>
          <p:nvPr>
            <p:ph idx="1" type="body"/>
          </p:nvPr>
        </p:nvSpPr>
        <p:spPr>
          <a:xfrm>
            <a:off x="882925" y="4338759"/>
            <a:ext cx="5076821" cy="42031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d5bb67e34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5bb67e3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d5bb67e34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5bb67e3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b7c18de61_1_1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43" name="Google Shape;443;gb7c18de61_1_139: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44" name="Google Shape;444;gb7c18de61_1_139: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b7c18de61_1_1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51" name="Google Shape;451;gb7c18de61_1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gb7c18de61_1_1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b7c18de61_1_15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59" name="Google Shape;459;gb7c18de61_1_151: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60" name="Google Shape;460;gb7c18de61_1_151: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b7c18de61_1_1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66" name="Google Shape;466;gb7c18de61_1_156: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67" name="Google Shape;467;gb7c18de61_1_156: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d5bb67e34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5bb67e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b7c18de61_1_1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80" name="Google Shape;480;gb7c18de61_1_166: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81" name="Google Shape;481;gb7c18de61_1_166: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b7c18de61_1_1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88" name="Google Shape;488;gb7c18de61_1_172: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89" name="Google Shape;489;gb7c18de61_1_172:notes"/>
          <p:cNvSpPr txBox="1"/>
          <p:nvPr>
            <p:ph idx="1" type="body"/>
          </p:nvPr>
        </p:nvSpPr>
        <p:spPr>
          <a:xfrm>
            <a:off x="882925" y="4338759"/>
            <a:ext cx="5076821" cy="42031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b7c18de61_1_17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496" name="Google Shape;496;gb7c18de61_1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gb7c18de61_1_1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b7c18de61_1_18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04" name="Google Shape;504;gb7c18de61_1_18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05" name="Google Shape;505;gb7c18de61_1_184: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b7c18de61_1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1" name="Google Shape;511;gb7c18de61_1_1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b7c18de61_1_18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b79b797f3_1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b79b797f3_1_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b7c18de61_1_19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18" name="Google Shape;518;gb7c18de61_1_19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19" name="Google Shape;519;gb7c18de61_1_194: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b7c18de61_1_20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26" name="Google Shape;526;gb7c18de61_1_200: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27" name="Google Shape;527;gb7c18de61_1_200: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b7c18de61_1_2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34" name="Google Shape;534;gb7c18de61_1_206: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35" name="Google Shape;535;gb7c18de61_1_206: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b7c18de61_1_2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42" name="Google Shape;542;gb7c18de61_1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gb7c18de61_1_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d5bb67e34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5bb67e3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b7c18de61_1_2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57" name="Google Shape;557;gb7c18de61_1_218: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58" name="Google Shape;558;gb7c18de61_1_218: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b7c18de61_1_2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65" name="Google Shape;565;gb7c18de61_1_22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66" name="Google Shape;566;gb7c18de61_1_224: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b7c18de61_1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73" name="Google Shape;573;gb7c18de61_1_2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b7c18de61_1_2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d5bb67e34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5bb67e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b7c18de61_1_2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87" name="Google Shape;587;gb7c18de61_1_235: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8" name="Google Shape;588;gb7c18de61_1_235: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b79b797f3_1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b79b797f3_1_1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b7c18de61_1_2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595" name="Google Shape;595;gb7c18de61_1_241: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96" name="Google Shape;596;gb7c18de61_1_241:notes"/>
          <p:cNvSpPr txBox="1"/>
          <p:nvPr>
            <p:ph idx="1" type="body"/>
          </p:nvPr>
        </p:nvSpPr>
        <p:spPr>
          <a:xfrm>
            <a:off x="882925" y="4338759"/>
            <a:ext cx="5076821" cy="42031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b7c18de61_1_2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03" name="Google Shape;603;gb7c18de61_1_247: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04" name="Google Shape;604;gb7c18de61_1_247:notes"/>
          <p:cNvSpPr txBox="1"/>
          <p:nvPr>
            <p:ph idx="1" type="body"/>
          </p:nvPr>
        </p:nvSpPr>
        <p:spPr>
          <a:xfrm>
            <a:off x="882925" y="4338759"/>
            <a:ext cx="5076821" cy="42031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b7c18de61_1_25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11" name="Google Shape;611;gb7c18de61_1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2" name="Google Shape;612;gb7c18de61_1_253:notes"/>
          <p:cNvSpPr txBox="1"/>
          <p:nvPr>
            <p:ph idx="1" type="body"/>
          </p:nvPr>
        </p:nvSpPr>
        <p:spPr>
          <a:xfrm>
            <a:off x="915116" y="4342754"/>
            <a:ext cx="5027769" cy="4115123"/>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b7c18de61_1_2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18" name="Google Shape;618;gb7c18de61_1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9" name="Google Shape;619;gb7c18de61_1_258:notes"/>
          <p:cNvSpPr txBox="1"/>
          <p:nvPr>
            <p:ph idx="1" type="body"/>
          </p:nvPr>
        </p:nvSpPr>
        <p:spPr>
          <a:xfrm>
            <a:off x="915116" y="4342754"/>
            <a:ext cx="5027769" cy="4115123"/>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d5bb67e34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5bb67e3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b7c18de61_1_2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32" name="Google Shape;632;gb7c18de61_1_263: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33" name="Google Shape;633;gb7c18de61_1_263: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b7c18de61_1_26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40" name="Google Shape;640;gb7c18de61_1_269:notes"/>
          <p:cNvSpPr/>
          <p:nvPr>
            <p:ph idx="2" type="sldImg"/>
          </p:nvPr>
        </p:nvSpPr>
        <p:spPr>
          <a:xfrm>
            <a:off x="1299862" y="697301"/>
            <a:ext cx="4316524" cy="34090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41" name="Google Shape;641;gb7c18de61_1_269: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b7c18de61_1_2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47" name="Google Shape;647;gb7c18de61_1_27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48" name="Google Shape;648;gb7c18de61_1_274:notes"/>
          <p:cNvSpPr txBox="1"/>
          <p:nvPr>
            <p:ph idx="1" type="body"/>
          </p:nvPr>
        </p:nvSpPr>
        <p:spPr>
          <a:xfrm>
            <a:off x="882925" y="4338759"/>
            <a:ext cx="5076821" cy="42031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b7c18de61_1_28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55" name="Google Shape;655;gb7c18de61_1_280: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56" name="Google Shape;656;gb7c18de61_1_280: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b7c18de61_1_28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63" name="Google Shape;663;gb7c18de61_1_286: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64" name="Google Shape;664;gb7c18de61_1_286: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b79b797f3_1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b79b797f3_1_1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d5bb67e34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5bb67e3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b7c18de61_1_29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78" name="Google Shape;678;gb7c18de61_1_292: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79" name="Google Shape;679;gb7c18de61_1_292: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b7c18de61_1_29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86" name="Google Shape;686;gb7c18de61_1_298: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87" name="Google Shape;687;gb7c18de61_1_298: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b7c18de61_1_30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694" name="Google Shape;694;gb7c18de61_1_304: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95" name="Google Shape;695;gb7c18de61_1_304: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b7c18de61_1_3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02" name="Google Shape;702;gb7c18de61_1_310: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03" name="Google Shape;703;gb7c18de61_1_310: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b7c18de61_1_31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10" name="Google Shape;710;gb7c18de61_1_316: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11" name="Google Shape;711;gb7c18de61_1_316:notes"/>
          <p:cNvSpPr txBox="1"/>
          <p:nvPr>
            <p:ph idx="1" type="body"/>
          </p:nvPr>
        </p:nvSpPr>
        <p:spPr>
          <a:xfrm>
            <a:off x="882925" y="4338759"/>
            <a:ext cx="5076821" cy="4211244"/>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b7c18de6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b7c18de6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d5bb67e34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d5bb67e3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b7c18de61_1_3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33" name="Google Shape;733;gb7c18de61_1_322:notes"/>
          <p:cNvSpPr/>
          <p:nvPr>
            <p:ph idx="2" type="sldImg"/>
          </p:nvPr>
        </p:nvSpPr>
        <p:spPr>
          <a:xfrm>
            <a:off x="1185863" y="696913"/>
            <a:ext cx="4545012" cy="3409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34" name="Google Shape;734;gb7c18de61_1_322:notes"/>
          <p:cNvSpPr txBox="1"/>
          <p:nvPr>
            <p:ph idx="1" type="body"/>
          </p:nvPr>
        </p:nvSpPr>
        <p:spPr>
          <a:xfrm>
            <a:off x="882925" y="4339525"/>
            <a:ext cx="5076821" cy="4107051"/>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b7c18de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7c18de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b79b797f3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79b797f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b7c18de6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b7c18de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b7c18de61_1_35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75" name="Google Shape;775;gb7c18de61_1_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6" name="Google Shape;776;gb7c18de61_1_3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b7c18de61_1_36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83" name="Google Shape;783;gb7c18de61_1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84" name="Google Shape;784;gb7c18de61_1_365:notes"/>
          <p:cNvSpPr txBox="1"/>
          <p:nvPr>
            <p:ph idx="1" type="body"/>
          </p:nvPr>
        </p:nvSpPr>
        <p:spPr>
          <a:xfrm>
            <a:off x="915116" y="4342754"/>
            <a:ext cx="5027769" cy="4115123"/>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d5bb67e34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d5bb67e3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b79b797f3_3_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798" name="Google Shape;798;gb79b797f3_3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9" name="Google Shape;799;gb79b797f3_3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b7c18de61_1_50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06" name="Google Shape;806;gb7c18de61_1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7" name="Google Shape;807;gb7c18de61_1_5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b79b797f3_3_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14" name="Google Shape;814;gb79b797f3_3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5" name="Google Shape;815;gb79b797f3_3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b7c18de61_1_39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22" name="Google Shape;822;gb7c18de61_1_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3" name="Google Shape;823;gb7c18de61_1_3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b7c18de61_1_4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31" name="Google Shape;831;gb7c18de61_1_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2" name="Google Shape;832;gb7c18de61_1_4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b7c18de61_1_40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
        <p:nvSpPr>
          <p:cNvPr id="839" name="Google Shape;839;gb7c18de61_1_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0" name="Google Shape;840;gb7c18de61_1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457200" y="751680"/>
            <a:ext cx="8229600" cy="40125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txBox="1"/>
          <p:nvPr>
            <p:ph idx="1" type="subTitle"/>
          </p:nvPr>
        </p:nvSpPr>
        <p:spPr>
          <a:xfrm>
            <a:off x="457200" y="4955190"/>
            <a:ext cx="8229600" cy="1643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200"/>
              <a:buNone/>
              <a:defRPr sz="3200">
                <a:solidFill>
                  <a:schemeClr val="dk2"/>
                </a:solidFill>
              </a:defRPr>
            </a:lvl1pPr>
            <a:lvl2pPr lvl="1">
              <a:spcBef>
                <a:spcPts val="0"/>
              </a:spcBef>
              <a:spcAft>
                <a:spcPts val="0"/>
              </a:spcAft>
              <a:buClr>
                <a:schemeClr val="dk2"/>
              </a:buClr>
              <a:buSzPts val="3200"/>
              <a:buNone/>
              <a:defRPr sz="3200">
                <a:solidFill>
                  <a:schemeClr val="dk2"/>
                </a:solidFill>
              </a:defRPr>
            </a:lvl2pPr>
            <a:lvl3pPr lvl="2">
              <a:spcBef>
                <a:spcPts val="0"/>
              </a:spcBef>
              <a:spcAft>
                <a:spcPts val="0"/>
              </a:spcAft>
              <a:buClr>
                <a:schemeClr val="dk2"/>
              </a:buClr>
              <a:buSzPts val="3200"/>
              <a:buNone/>
              <a:defRPr sz="3200">
                <a:solidFill>
                  <a:schemeClr val="dk2"/>
                </a:solidFill>
              </a:defRPr>
            </a:lvl3pPr>
            <a:lvl4pPr lvl="3">
              <a:spcBef>
                <a:spcPts val="0"/>
              </a:spcBef>
              <a:spcAft>
                <a:spcPts val="0"/>
              </a:spcAft>
              <a:buClr>
                <a:schemeClr val="dk2"/>
              </a:buClr>
              <a:buSzPts val="3200"/>
              <a:buNone/>
              <a:defRPr sz="3200">
                <a:solidFill>
                  <a:schemeClr val="dk2"/>
                </a:solidFill>
              </a:defRPr>
            </a:lvl4pPr>
            <a:lvl5pPr lvl="4">
              <a:spcBef>
                <a:spcPts val="0"/>
              </a:spcBef>
              <a:spcAft>
                <a:spcPts val="0"/>
              </a:spcAft>
              <a:buClr>
                <a:schemeClr val="dk2"/>
              </a:buClr>
              <a:buSzPts val="3200"/>
              <a:buNone/>
              <a:defRPr sz="3200">
                <a:solidFill>
                  <a:schemeClr val="dk2"/>
                </a:solidFill>
              </a:defRPr>
            </a:lvl5pPr>
            <a:lvl6pPr lvl="5">
              <a:spcBef>
                <a:spcPts val="0"/>
              </a:spcBef>
              <a:spcAft>
                <a:spcPts val="0"/>
              </a:spcAft>
              <a:buClr>
                <a:schemeClr val="dk2"/>
              </a:buClr>
              <a:buSzPts val="3200"/>
              <a:buNone/>
              <a:defRPr sz="3200">
                <a:solidFill>
                  <a:schemeClr val="dk2"/>
                </a:solidFill>
              </a:defRPr>
            </a:lvl6pPr>
            <a:lvl7pPr lvl="6">
              <a:spcBef>
                <a:spcPts val="0"/>
              </a:spcBef>
              <a:spcAft>
                <a:spcPts val="0"/>
              </a:spcAft>
              <a:buClr>
                <a:schemeClr val="dk2"/>
              </a:buClr>
              <a:buSzPts val="3200"/>
              <a:buNone/>
              <a:defRPr sz="3200">
                <a:solidFill>
                  <a:schemeClr val="dk2"/>
                </a:solidFill>
              </a:defRPr>
            </a:lvl7pPr>
            <a:lvl8pPr lvl="7">
              <a:spcBef>
                <a:spcPts val="0"/>
              </a:spcBef>
              <a:spcAft>
                <a:spcPts val="0"/>
              </a:spcAft>
              <a:buClr>
                <a:schemeClr val="dk2"/>
              </a:buClr>
              <a:buSzPts val="3200"/>
              <a:buNone/>
              <a:defRPr sz="3200">
                <a:solidFill>
                  <a:schemeClr val="dk2"/>
                </a:solidFill>
              </a:defRPr>
            </a:lvl8pPr>
            <a:lvl9pPr lvl="8">
              <a:spcBef>
                <a:spcPts val="0"/>
              </a:spcBef>
              <a:spcAft>
                <a:spcPts val="0"/>
              </a:spcAft>
              <a:buClr>
                <a:schemeClr val="dk2"/>
              </a:buClr>
              <a:buSzPts val="3200"/>
              <a:buNone/>
              <a:defRPr sz="3200">
                <a:solidFill>
                  <a:schemeClr val="dk2"/>
                </a:solidFill>
              </a:defRPr>
            </a:lvl9pPr>
          </a:lstStyle>
          <a:p/>
        </p:txBody>
      </p:sp>
      <p:cxnSp>
        <p:nvCxnSpPr>
          <p:cNvPr id="13" name="Google Shape;13;p2"/>
          <p:cNvCxnSpPr/>
          <p:nvPr/>
        </p:nvCxnSpPr>
        <p:spPr>
          <a:xfrm>
            <a:off x="457200" y="548640"/>
            <a:ext cx="8229600" cy="0"/>
          </a:xfrm>
          <a:prstGeom prst="straightConnector1">
            <a:avLst/>
          </a:prstGeom>
          <a:noFill/>
          <a:ln cap="flat" cmpd="sng" w="57150">
            <a:solidFill>
              <a:srgbClr val="00FF00"/>
            </a:solidFill>
            <a:prstDash val="solid"/>
            <a:round/>
            <a:headEnd len="sm" w="sm" type="none"/>
            <a:tailEnd len="sm" w="sm" type="none"/>
          </a:ln>
        </p:spPr>
      </p:cxnSp>
      <p:cxnSp>
        <p:nvCxnSpPr>
          <p:cNvPr id="14" name="Google Shape;14;p2"/>
          <p:cNvCxnSpPr/>
          <p:nvPr/>
        </p:nvCxnSpPr>
        <p:spPr>
          <a:xfrm>
            <a:off x="457200" y="4844510"/>
            <a:ext cx="8229600" cy="0"/>
          </a:xfrm>
          <a:prstGeom prst="straightConnector1">
            <a:avLst/>
          </a:prstGeom>
          <a:noFill/>
          <a:ln cap="flat" cmpd="sng" w="57150">
            <a:solidFill>
              <a:srgbClr val="00FF00"/>
            </a:solidFill>
            <a:prstDash val="solid"/>
            <a:round/>
            <a:headEnd len="sm" w="sm" type="none"/>
            <a:tailEnd len="sm" w="sm" type="none"/>
          </a:ln>
        </p:spPr>
      </p:cxnSp>
      <p:sp>
        <p:nvSpPr>
          <p:cNvPr id="15" name="Google Shape;15;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p:txBody>
      </p:sp>
      <p:sp>
        <p:nvSpPr>
          <p:cNvPr id="18" name="Google Shape;18;p3"/>
          <p:cNvSpPr txBox="1"/>
          <p:nvPr>
            <p:ph idx="1" type="body"/>
          </p:nvPr>
        </p:nvSpPr>
        <p:spPr>
          <a:xfrm>
            <a:off x="0" y="876825"/>
            <a:ext cx="9105600" cy="5803800"/>
          </a:xfrm>
          <a:prstGeom prst="rect">
            <a:avLst/>
          </a:prstGeom>
        </p:spPr>
        <p:txBody>
          <a:bodyPr anchorCtr="0" anchor="t" bIns="91425" lIns="91425" spcFirstLastPara="1" rIns="91425" wrap="square" tIns="91425">
            <a:noAutofit/>
          </a:bodyPr>
          <a:lstStyle>
            <a:lvl1pPr indent="-406400" lvl="0" marL="457200">
              <a:spcBef>
                <a:spcPts val="600"/>
              </a:spcBef>
              <a:spcAft>
                <a:spcPts val="0"/>
              </a:spcAft>
              <a:buSzPts val="2800"/>
              <a:buChar char="●"/>
              <a:defRPr sz="2800"/>
            </a:lvl1pPr>
            <a:lvl2pPr indent="-381000" lvl="1" marL="914400">
              <a:spcBef>
                <a:spcPts val="0"/>
              </a:spcBef>
              <a:spcAft>
                <a:spcPts val="0"/>
              </a:spcAft>
              <a:buSzPts val="2400"/>
              <a:buChar char="○"/>
              <a:defRPr/>
            </a:lvl2pPr>
            <a:lvl3pPr indent="-368300" lvl="2" marL="1371600">
              <a:spcBef>
                <a:spcPts val="0"/>
              </a:spcBef>
              <a:spcAft>
                <a:spcPts val="0"/>
              </a:spcAft>
              <a:buSzPts val="2200"/>
              <a:buChar char="■"/>
              <a:defRPr sz="22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cxnSp>
        <p:nvCxnSpPr>
          <p:cNvPr id="19" name="Google Shape;19;p3"/>
          <p:cNvCxnSpPr/>
          <p:nvPr/>
        </p:nvCxnSpPr>
        <p:spPr>
          <a:xfrm>
            <a:off x="-62625" y="709800"/>
            <a:ext cx="9185700" cy="10500"/>
          </a:xfrm>
          <a:prstGeom prst="straightConnector1">
            <a:avLst/>
          </a:prstGeom>
          <a:noFill/>
          <a:ln cap="flat" cmpd="sng" w="50800">
            <a:solidFill>
              <a:srgbClr val="00FF00"/>
            </a:solidFill>
            <a:prstDash val="solid"/>
            <a:round/>
            <a:headEnd len="sm" w="sm" type="none"/>
            <a:tailEnd len="sm" w="sm" type="none"/>
          </a:ln>
        </p:spPr>
      </p:cxn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p:txBody>
      </p:sp>
      <p:sp>
        <p:nvSpPr>
          <p:cNvPr id="23" name="Google Shape;23;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 name="Google Shape;24;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cxnSp>
        <p:nvCxnSpPr>
          <p:cNvPr id="25" name="Google Shape;25;p4"/>
          <p:cNvCxnSpPr/>
          <p:nvPr/>
        </p:nvCxnSpPr>
        <p:spPr>
          <a:xfrm>
            <a:off x="457200" y="1524000"/>
            <a:ext cx="8229600" cy="0"/>
          </a:xfrm>
          <a:prstGeom prst="straightConnector1">
            <a:avLst/>
          </a:prstGeom>
          <a:noFill/>
          <a:ln cap="flat" cmpd="sng" w="50800">
            <a:solidFill>
              <a:srgbClr val="DA0002"/>
            </a:solidFill>
            <a:prstDash val="solid"/>
            <a:round/>
            <a:headEnd len="sm" w="sm" type="none"/>
            <a:tailEnd len="sm" w="sm" type="none"/>
          </a:ln>
        </p:spPr>
      </p:cxnSp>
      <p:sp>
        <p:nvSpPr>
          <p:cNvPr id="26" name="Google Shape;26;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cxnSp>
        <p:nvCxnSpPr>
          <p:cNvPr id="29" name="Google Shape;29;p5"/>
          <p:cNvCxnSpPr/>
          <p:nvPr/>
        </p:nvCxnSpPr>
        <p:spPr>
          <a:xfrm>
            <a:off x="457200" y="1524000"/>
            <a:ext cx="8229600" cy="0"/>
          </a:xfrm>
          <a:prstGeom prst="straightConnector1">
            <a:avLst/>
          </a:prstGeom>
          <a:noFill/>
          <a:ln cap="flat" cmpd="sng" w="50800">
            <a:solidFill>
              <a:schemeClr val="accent1"/>
            </a:solidFill>
            <a:prstDash val="solid"/>
            <a:round/>
            <a:headEnd len="sm" w="sm" type="none"/>
            <a:tailEnd len="sm" w="sm" type="none"/>
          </a:ln>
        </p:spPr>
      </p:cxnSp>
      <p:sp>
        <p:nvSpPr>
          <p:cNvPr id="30" name="Google Shape;30;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1" name="Shape 31"/>
        <p:cNvGrpSpPr/>
        <p:nvPr/>
      </p:nvGrpSpPr>
      <p:grpSpPr>
        <a:xfrm>
          <a:off x="0" y="0"/>
          <a:ext cx="0" cy="0"/>
          <a:chOff x="0" y="0"/>
          <a:chExt cx="0" cy="0"/>
        </a:xfrm>
      </p:grpSpPr>
      <p:sp>
        <p:nvSpPr>
          <p:cNvPr id="32" name="Google Shape;32;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cxnSp>
        <p:nvCxnSpPr>
          <p:cNvPr id="33" name="Google Shape;33;p6"/>
          <p:cNvCxnSpPr/>
          <p:nvPr/>
        </p:nvCxnSpPr>
        <p:spPr>
          <a:xfrm>
            <a:off x="457200" y="5757014"/>
            <a:ext cx="8229600" cy="0"/>
          </a:xfrm>
          <a:prstGeom prst="straightConnector1">
            <a:avLst/>
          </a:prstGeom>
          <a:noFill/>
          <a:ln cap="flat" cmpd="sng" w="50800">
            <a:solidFill>
              <a:schemeClr val="lt2"/>
            </a:solidFill>
            <a:prstDash val="solid"/>
            <a:round/>
            <a:headEnd len="sm" w="sm" type="none"/>
            <a:tailEnd len="sm" w="sm" type="none"/>
          </a:ln>
        </p:spPr>
      </p:cxnSp>
      <p:sp>
        <p:nvSpPr>
          <p:cNvPr id="34" name="Google Shape;34;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 name="Shape 35"/>
        <p:cNvGrpSpPr/>
        <p:nvPr/>
      </p:nvGrpSpPr>
      <p:grpSpPr>
        <a:xfrm>
          <a:off x="0" y="0"/>
          <a:ext cx="0" cy="0"/>
          <a:chOff x="0" y="0"/>
          <a:chExt cx="0" cy="0"/>
        </a:xfrm>
      </p:grpSpPr>
      <p:cxnSp>
        <p:nvCxnSpPr>
          <p:cNvPr id="36" name="Google Shape;36;p7"/>
          <p:cNvCxnSpPr/>
          <p:nvPr/>
        </p:nvCxnSpPr>
        <p:spPr>
          <a:xfrm>
            <a:off x="457200" y="150852"/>
            <a:ext cx="8229600" cy="0"/>
          </a:xfrm>
          <a:prstGeom prst="straightConnector1">
            <a:avLst/>
          </a:prstGeom>
          <a:noFill/>
          <a:ln cap="flat" cmpd="sng" w="50800">
            <a:solidFill>
              <a:schemeClr val="lt2"/>
            </a:solidFill>
            <a:prstDash val="solid"/>
            <a:round/>
            <a:headEnd len="sm" w="sm" type="none"/>
            <a:tailEnd len="sm" w="sm" type="none"/>
          </a:ln>
        </p:spPr>
      </p:cxnSp>
      <p:sp>
        <p:nvSpPr>
          <p:cNvPr id="37" name="Google Shape;37;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38" name="Shape 38"/>
        <p:cNvGrpSpPr/>
        <p:nvPr/>
      </p:nvGrpSpPr>
      <p:grpSpPr>
        <a:xfrm>
          <a:off x="0" y="0"/>
          <a:ext cx="0" cy="0"/>
          <a:chOff x="0" y="0"/>
          <a:chExt cx="0" cy="0"/>
        </a:xfrm>
      </p:grpSpPr>
      <p:sp>
        <p:nvSpPr>
          <p:cNvPr id="39" name="Google Shape;39;p8"/>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 name="Google Shape;40;p8"/>
          <p:cNvSpPr txBox="1"/>
          <p:nvPr>
            <p:ph idx="10" type="dt"/>
          </p:nvPr>
        </p:nvSpPr>
        <p:spPr>
          <a:xfrm>
            <a:off x="533400" y="6357769"/>
            <a:ext cx="2289000" cy="3656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Arial"/>
              <a:buNone/>
              <a:defRPr/>
            </a:lvl1pPr>
            <a:lvl2pPr indent="0" lvl="1" marL="457200" marR="0" rtl="0" algn="l">
              <a:lnSpc>
                <a:spcPct val="100000"/>
              </a:lnSpc>
              <a:spcBef>
                <a:spcPts val="0"/>
              </a:spcBef>
              <a:spcAft>
                <a:spcPts val="0"/>
              </a:spcAft>
              <a:buClr>
                <a:schemeClr val="dk1"/>
              </a:buClr>
              <a:buSzPts val="1400"/>
              <a:buFont typeface="Arial"/>
              <a:buNone/>
              <a:defRPr/>
            </a:lvl2pPr>
            <a:lvl3pPr indent="0" lvl="2" marL="914400" marR="0" rtl="0" algn="l">
              <a:lnSpc>
                <a:spcPct val="100000"/>
              </a:lnSpc>
              <a:spcBef>
                <a:spcPts val="0"/>
              </a:spcBef>
              <a:spcAft>
                <a:spcPts val="0"/>
              </a:spcAft>
              <a:buClr>
                <a:schemeClr val="dk1"/>
              </a:buClr>
              <a:buSzPts val="1400"/>
              <a:buFont typeface="Arial"/>
              <a:buNone/>
              <a:defRPr/>
            </a:lvl3pPr>
            <a:lvl4pPr indent="0" lvl="3" marL="1371600" marR="0" rtl="0" algn="l">
              <a:lnSpc>
                <a:spcPct val="100000"/>
              </a:lnSpc>
              <a:spcBef>
                <a:spcPts val="0"/>
              </a:spcBef>
              <a:spcAft>
                <a:spcPts val="0"/>
              </a:spcAft>
              <a:buClr>
                <a:schemeClr val="dk1"/>
              </a:buClr>
              <a:buSzPts val="1400"/>
              <a:buFont typeface="Arial"/>
              <a:buNone/>
              <a:defRPr/>
            </a:lvl4pPr>
            <a:lvl5pPr indent="0" lvl="4" marL="1828800" marR="0" rtl="0" algn="l">
              <a:lnSpc>
                <a:spcPct val="100000"/>
              </a:lnSpc>
              <a:spcBef>
                <a:spcPts val="0"/>
              </a:spcBef>
              <a:spcAft>
                <a:spcPts val="0"/>
              </a:spcAft>
              <a:buClr>
                <a:schemeClr val="dk1"/>
              </a:buClr>
              <a:buSzPts val="1400"/>
              <a:buFont typeface="Arial"/>
              <a:buNone/>
              <a:defRPr/>
            </a:lvl5pPr>
            <a:lvl6pPr indent="0" lvl="5" marL="2286000" marR="0" rtl="0" algn="l">
              <a:lnSpc>
                <a:spcPct val="100000"/>
              </a:lnSpc>
              <a:spcBef>
                <a:spcPts val="0"/>
              </a:spcBef>
              <a:spcAft>
                <a:spcPts val="0"/>
              </a:spcAft>
              <a:buClr>
                <a:schemeClr val="dk1"/>
              </a:buClr>
              <a:buSzPts val="1400"/>
              <a:buFont typeface="Arial"/>
              <a:buNone/>
              <a:defRPr/>
            </a:lvl6pPr>
            <a:lvl7pPr indent="0" lvl="6" marL="2743200" marR="0" rtl="0" algn="l">
              <a:lnSpc>
                <a:spcPct val="100000"/>
              </a:lnSpc>
              <a:spcBef>
                <a:spcPts val="0"/>
              </a:spcBef>
              <a:spcAft>
                <a:spcPts val="0"/>
              </a:spcAft>
              <a:buClr>
                <a:schemeClr val="dk1"/>
              </a:buClr>
              <a:buSzPts val="1400"/>
              <a:buFont typeface="Arial"/>
              <a:buNone/>
              <a:defRPr/>
            </a:lvl7pPr>
            <a:lvl8pPr indent="0" lvl="7" marL="3200400" marR="0" rtl="0" algn="l">
              <a:lnSpc>
                <a:spcPct val="100000"/>
              </a:lnSpc>
              <a:spcBef>
                <a:spcPts val="0"/>
              </a:spcBef>
              <a:spcAft>
                <a:spcPts val="0"/>
              </a:spcAft>
              <a:buClr>
                <a:schemeClr val="dk1"/>
              </a:buClr>
              <a:buSzPts val="1400"/>
              <a:buFont typeface="Arial"/>
              <a:buNone/>
              <a:defRPr/>
            </a:lvl8pPr>
            <a:lvl9pPr indent="0" lvl="8" marL="3657600" marR="0" rtl="0" algn="l">
              <a:lnSpc>
                <a:spcPct val="100000"/>
              </a:lnSpc>
              <a:spcBef>
                <a:spcPts val="0"/>
              </a:spcBef>
              <a:spcAft>
                <a:spcPts val="0"/>
              </a:spcAft>
              <a:buClr>
                <a:schemeClr val="dk1"/>
              </a:buClr>
              <a:buSzPts val="1400"/>
              <a:buFont typeface="Arial"/>
              <a:buNone/>
              <a:defRPr/>
            </a:lvl9pPr>
          </a:lstStyle>
          <a:p/>
        </p:txBody>
      </p:sp>
      <p:sp>
        <p:nvSpPr>
          <p:cNvPr id="41" name="Google Shape;41;p8"/>
          <p:cNvSpPr txBox="1"/>
          <p:nvPr>
            <p:ph idx="11" type="ftr"/>
          </p:nvPr>
        </p:nvSpPr>
        <p:spPr>
          <a:xfrm>
            <a:off x="2898648" y="6356350"/>
            <a:ext cx="3505200" cy="365699"/>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1400"/>
              <a:buFont typeface="Arial"/>
              <a:buNone/>
              <a:defRPr/>
            </a:lvl1pPr>
            <a:lvl2pPr indent="0" lvl="1" marL="457200" marR="0" rtl="0" algn="l">
              <a:lnSpc>
                <a:spcPct val="100000"/>
              </a:lnSpc>
              <a:spcBef>
                <a:spcPts val="0"/>
              </a:spcBef>
              <a:spcAft>
                <a:spcPts val="0"/>
              </a:spcAft>
              <a:buClr>
                <a:schemeClr val="dk1"/>
              </a:buClr>
              <a:buSzPts val="1400"/>
              <a:buFont typeface="Arial"/>
              <a:buNone/>
              <a:defRPr/>
            </a:lvl2pPr>
            <a:lvl3pPr indent="0" lvl="2" marL="914400" marR="0" rtl="0" algn="l">
              <a:lnSpc>
                <a:spcPct val="100000"/>
              </a:lnSpc>
              <a:spcBef>
                <a:spcPts val="0"/>
              </a:spcBef>
              <a:spcAft>
                <a:spcPts val="0"/>
              </a:spcAft>
              <a:buClr>
                <a:schemeClr val="dk1"/>
              </a:buClr>
              <a:buSzPts val="1400"/>
              <a:buFont typeface="Arial"/>
              <a:buNone/>
              <a:defRPr/>
            </a:lvl3pPr>
            <a:lvl4pPr indent="0" lvl="3" marL="1371600" marR="0" rtl="0" algn="l">
              <a:lnSpc>
                <a:spcPct val="100000"/>
              </a:lnSpc>
              <a:spcBef>
                <a:spcPts val="0"/>
              </a:spcBef>
              <a:spcAft>
                <a:spcPts val="0"/>
              </a:spcAft>
              <a:buClr>
                <a:schemeClr val="dk1"/>
              </a:buClr>
              <a:buSzPts val="1400"/>
              <a:buFont typeface="Arial"/>
              <a:buNone/>
              <a:defRPr/>
            </a:lvl4pPr>
            <a:lvl5pPr indent="0" lvl="4" marL="1828800" marR="0" rtl="0" algn="l">
              <a:lnSpc>
                <a:spcPct val="100000"/>
              </a:lnSpc>
              <a:spcBef>
                <a:spcPts val="0"/>
              </a:spcBef>
              <a:spcAft>
                <a:spcPts val="0"/>
              </a:spcAft>
              <a:buClr>
                <a:schemeClr val="dk1"/>
              </a:buClr>
              <a:buSzPts val="1400"/>
              <a:buFont typeface="Arial"/>
              <a:buNone/>
              <a:defRPr/>
            </a:lvl5pPr>
            <a:lvl6pPr indent="0" lvl="5" marL="2286000" marR="0" rtl="0" algn="l">
              <a:lnSpc>
                <a:spcPct val="100000"/>
              </a:lnSpc>
              <a:spcBef>
                <a:spcPts val="0"/>
              </a:spcBef>
              <a:spcAft>
                <a:spcPts val="0"/>
              </a:spcAft>
              <a:buClr>
                <a:schemeClr val="dk1"/>
              </a:buClr>
              <a:buSzPts val="1400"/>
              <a:buFont typeface="Arial"/>
              <a:buNone/>
              <a:defRPr/>
            </a:lvl6pPr>
            <a:lvl7pPr indent="0" lvl="6" marL="2743200" marR="0" rtl="0" algn="l">
              <a:lnSpc>
                <a:spcPct val="100000"/>
              </a:lnSpc>
              <a:spcBef>
                <a:spcPts val="0"/>
              </a:spcBef>
              <a:spcAft>
                <a:spcPts val="0"/>
              </a:spcAft>
              <a:buClr>
                <a:schemeClr val="dk1"/>
              </a:buClr>
              <a:buSzPts val="1400"/>
              <a:buFont typeface="Arial"/>
              <a:buNone/>
              <a:defRPr/>
            </a:lvl7pPr>
            <a:lvl8pPr indent="0" lvl="7" marL="3200400" marR="0" rtl="0" algn="l">
              <a:lnSpc>
                <a:spcPct val="100000"/>
              </a:lnSpc>
              <a:spcBef>
                <a:spcPts val="0"/>
              </a:spcBef>
              <a:spcAft>
                <a:spcPts val="0"/>
              </a:spcAft>
              <a:buClr>
                <a:schemeClr val="dk1"/>
              </a:buClr>
              <a:buSzPts val="1400"/>
              <a:buFont typeface="Arial"/>
              <a:buNone/>
              <a:defRPr/>
            </a:lvl8pPr>
            <a:lvl9pPr indent="0" lvl="8" marL="3657600" marR="0" rtl="0" algn="l">
              <a:lnSpc>
                <a:spcPct val="100000"/>
              </a:lnSpc>
              <a:spcBef>
                <a:spcPts val="0"/>
              </a:spcBef>
              <a:spcAft>
                <a:spcPts val="0"/>
              </a:spcAft>
              <a:buClr>
                <a:schemeClr val="dk1"/>
              </a:buClr>
              <a:buSzPts val="1400"/>
              <a:buFont typeface="Arial"/>
              <a:buNone/>
              <a:defRPr/>
            </a:lvl9pPr>
          </a:lstStyle>
          <a:p/>
        </p:txBody>
      </p:sp>
      <p:sp>
        <p:nvSpPr>
          <p:cNvPr id="42" name="Google Shape;42;p8"/>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lvl1pPr indent="-419100" lvl="0" marL="457200" rtl="0">
              <a:spcBef>
                <a:spcPts val="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3" name="Google Shape;43;p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44" name="Shape 44"/>
        <p:cNvGrpSpPr/>
        <p:nvPr/>
      </p:nvGrpSpPr>
      <p:grpSpPr>
        <a:xfrm>
          <a:off x="0" y="0"/>
          <a:ext cx="0" cy="0"/>
          <a:chOff x="0" y="0"/>
          <a:chExt cx="0" cy="0"/>
        </a:xfrm>
      </p:grpSpPr>
      <p:sp>
        <p:nvSpPr>
          <p:cNvPr id="45" name="Google Shape;45;p9"/>
          <p:cNvSpPr txBox="1"/>
          <p:nvPr>
            <p:ph type="title"/>
          </p:nvPr>
        </p:nvSpPr>
        <p:spPr>
          <a:xfrm>
            <a:off x="609600" y="76200"/>
            <a:ext cx="7772400" cy="990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3600"/>
              <a:buNone/>
              <a:defRPr b="1" sz="4000">
                <a:solidFill>
                  <a:schemeClr val="dk1"/>
                </a:solidFill>
                <a:latin typeface="Times New Roman"/>
                <a:ea typeface="Times New Roman"/>
                <a:cs typeface="Times New Roman"/>
                <a:sym typeface="Times New Roman"/>
              </a:defRPr>
            </a:lvl9pPr>
          </a:lstStyle>
          <a:p/>
        </p:txBody>
      </p:sp>
      <p:sp>
        <p:nvSpPr>
          <p:cNvPr id="46" name="Google Shape;46;p9"/>
          <p:cNvSpPr txBox="1"/>
          <p:nvPr>
            <p:ph idx="10" type="dt"/>
          </p:nvPr>
        </p:nvSpPr>
        <p:spPr>
          <a:xfrm>
            <a:off x="685800" y="6477000"/>
            <a:ext cx="1905000" cy="4572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1" i="0" sz="1400" u="none" cap="none" strike="noStrike">
                <a:solidFill>
                  <a:srgbClr val="FF6600"/>
                </a:solidFill>
                <a:latin typeface="Times New Roman"/>
                <a:ea typeface="Times New Roman"/>
                <a:cs typeface="Times New Roman"/>
                <a:sym typeface="Times New Roman"/>
              </a:defRPr>
            </a:lvl1pPr>
            <a:lvl2pPr indent="-88900" lvl="1" marL="4572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2pPr>
            <a:lvl3pPr indent="-88900" lvl="2" marL="9144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3pPr>
            <a:lvl4pPr indent="-88900" lvl="3" marL="13716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4pPr>
            <a:lvl5pPr indent="-88900" lvl="4" marL="18288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5pPr>
            <a:lvl6pPr indent="-88900" lvl="5" marL="22860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6pPr>
            <a:lvl7pPr indent="-88900" lvl="6" marL="27432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7pPr>
            <a:lvl8pPr indent="-88900" lvl="7" marL="32004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8pPr>
            <a:lvl9pPr indent="-88900" lvl="8" marL="36576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 name="Google Shape;47;p9"/>
          <p:cNvSpPr txBox="1"/>
          <p:nvPr>
            <p:ph idx="11" type="ftr"/>
          </p:nvPr>
        </p:nvSpPr>
        <p:spPr>
          <a:xfrm>
            <a:off x="2590800" y="6434138"/>
            <a:ext cx="3657600" cy="457200"/>
          </a:xfrm>
          <a:prstGeom prst="rect">
            <a:avLst/>
          </a:prstGeom>
          <a:noFill/>
          <a:ln>
            <a:noFill/>
          </a:ln>
        </p:spPr>
        <p:txBody>
          <a:bodyPr anchorCtr="0" anchor="t" bIns="91425" lIns="91425" spcFirstLastPara="1" rIns="91425" wrap="square" tIns="91425">
            <a:noAutofit/>
          </a:bodyPr>
          <a:lstStyle>
            <a:lvl1pPr indent="-88900" lvl="0" marL="0" marR="0" rtl="0" algn="ctr">
              <a:spcBef>
                <a:spcPts val="0"/>
              </a:spcBef>
              <a:spcAft>
                <a:spcPts val="0"/>
              </a:spcAft>
              <a:buSzPts val="1400"/>
              <a:buChar char="●"/>
              <a:defRPr b="1" i="1" sz="1600" u="none" cap="none" strike="noStrike">
                <a:solidFill>
                  <a:srgbClr val="CC0000"/>
                </a:solidFill>
                <a:latin typeface="Times New Roman"/>
                <a:ea typeface="Times New Roman"/>
                <a:cs typeface="Times New Roman"/>
                <a:sym typeface="Times New Roman"/>
              </a:defRPr>
            </a:lvl1pPr>
            <a:lvl2pPr indent="-88900" lvl="1" marL="4572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2pPr>
            <a:lvl3pPr indent="-88900" lvl="2" marL="9144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3pPr>
            <a:lvl4pPr indent="-88900" lvl="3" marL="13716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4pPr>
            <a:lvl5pPr indent="-88900" lvl="4" marL="18288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5pPr>
            <a:lvl6pPr indent="-88900" lvl="5" marL="22860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6pPr>
            <a:lvl7pPr indent="-88900" lvl="6" marL="27432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7pPr>
            <a:lvl8pPr indent="-88900" lvl="7" marL="32004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8pPr>
            <a:lvl9pPr indent="-88900" lvl="8" marL="3657600" marR="0" rtl="0" algn="l">
              <a:spcBef>
                <a:spcPts val="0"/>
              </a:spcBef>
              <a:spcAft>
                <a:spcPts val="0"/>
              </a:spcAft>
              <a:buSzPts val="1400"/>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8" name="Google Shape;48;p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600"/>
              <a:buNone/>
              <a:defRPr b="1" sz="3600">
                <a:solidFill>
                  <a:schemeClr val="accent1"/>
                </a:solidFill>
              </a:defRPr>
            </a:lvl1pPr>
            <a:lvl2pPr lvl="1">
              <a:spcBef>
                <a:spcPts val="0"/>
              </a:spcBef>
              <a:spcAft>
                <a:spcPts val="0"/>
              </a:spcAft>
              <a:buClr>
                <a:schemeClr val="accent1"/>
              </a:buClr>
              <a:buSzPts val="3600"/>
              <a:buNone/>
              <a:defRPr b="1" sz="3600">
                <a:solidFill>
                  <a:schemeClr val="accent1"/>
                </a:solidFill>
              </a:defRPr>
            </a:lvl2pPr>
            <a:lvl3pPr lvl="2">
              <a:spcBef>
                <a:spcPts val="0"/>
              </a:spcBef>
              <a:spcAft>
                <a:spcPts val="0"/>
              </a:spcAft>
              <a:buClr>
                <a:schemeClr val="accent1"/>
              </a:buClr>
              <a:buSzPts val="3600"/>
              <a:buNone/>
              <a:defRPr b="1" sz="3600">
                <a:solidFill>
                  <a:schemeClr val="accent1"/>
                </a:solidFill>
              </a:defRPr>
            </a:lvl3pPr>
            <a:lvl4pPr lvl="3">
              <a:spcBef>
                <a:spcPts val="0"/>
              </a:spcBef>
              <a:spcAft>
                <a:spcPts val="0"/>
              </a:spcAft>
              <a:buClr>
                <a:schemeClr val="accent1"/>
              </a:buClr>
              <a:buSzPts val="3600"/>
              <a:buNone/>
              <a:defRPr b="1" sz="3600">
                <a:solidFill>
                  <a:schemeClr val="accent1"/>
                </a:solidFill>
              </a:defRPr>
            </a:lvl4pPr>
            <a:lvl5pPr lvl="4">
              <a:spcBef>
                <a:spcPts val="0"/>
              </a:spcBef>
              <a:spcAft>
                <a:spcPts val="0"/>
              </a:spcAft>
              <a:buClr>
                <a:schemeClr val="accent1"/>
              </a:buClr>
              <a:buSzPts val="3600"/>
              <a:buNone/>
              <a:defRPr b="1" sz="3600">
                <a:solidFill>
                  <a:schemeClr val="accent1"/>
                </a:solidFill>
              </a:defRPr>
            </a:lvl5pPr>
            <a:lvl6pPr lvl="5">
              <a:spcBef>
                <a:spcPts val="0"/>
              </a:spcBef>
              <a:spcAft>
                <a:spcPts val="0"/>
              </a:spcAft>
              <a:buClr>
                <a:schemeClr val="accent1"/>
              </a:buClr>
              <a:buSzPts val="3600"/>
              <a:buNone/>
              <a:defRPr b="1" sz="3600">
                <a:solidFill>
                  <a:schemeClr val="accent1"/>
                </a:solidFill>
              </a:defRPr>
            </a:lvl6pPr>
            <a:lvl7pPr lvl="6">
              <a:spcBef>
                <a:spcPts val="0"/>
              </a:spcBef>
              <a:spcAft>
                <a:spcPts val="0"/>
              </a:spcAft>
              <a:buClr>
                <a:schemeClr val="accent1"/>
              </a:buClr>
              <a:buSzPts val="3600"/>
              <a:buNone/>
              <a:defRPr b="1" sz="3600">
                <a:solidFill>
                  <a:schemeClr val="accent1"/>
                </a:solidFill>
              </a:defRPr>
            </a:lvl7pPr>
            <a:lvl8pPr lvl="7">
              <a:spcBef>
                <a:spcPts val="0"/>
              </a:spcBef>
              <a:spcAft>
                <a:spcPts val="0"/>
              </a:spcAft>
              <a:buClr>
                <a:schemeClr val="accent1"/>
              </a:buClr>
              <a:buSzPts val="3600"/>
              <a:buNone/>
              <a:defRPr b="1" sz="3600">
                <a:solidFill>
                  <a:schemeClr val="accent1"/>
                </a:solidFill>
              </a:defRPr>
            </a:lvl8pPr>
            <a:lvl9pPr lvl="8">
              <a:spcBef>
                <a:spcPts val="0"/>
              </a:spcBef>
              <a:spcAft>
                <a:spcPts val="0"/>
              </a:spcAft>
              <a:buClr>
                <a:schemeClr val="accent1"/>
              </a:buClr>
              <a:buSzPts val="3600"/>
              <a:buNone/>
              <a:defRPr b="1" sz="3600">
                <a:solidFill>
                  <a:schemeClr val="accen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cxnSp>
        <p:nvCxnSpPr>
          <p:cNvPr id="8" name="Google Shape;8;p1"/>
          <p:cNvCxnSpPr/>
          <p:nvPr/>
        </p:nvCxnSpPr>
        <p:spPr>
          <a:xfrm>
            <a:off x="457200" y="6697680"/>
            <a:ext cx="8229600" cy="0"/>
          </a:xfrm>
          <a:prstGeom prst="straightConnector1">
            <a:avLst/>
          </a:prstGeom>
          <a:noFill/>
          <a:ln cap="flat" cmpd="sng" w="50800">
            <a:solidFill>
              <a:schemeClr val="lt2"/>
            </a:solidFill>
            <a:prstDash val="solid"/>
            <a:round/>
            <a:headEnd len="sm" w="sm" type="none"/>
            <a:tailEnd len="sm" w="sm" type="none"/>
          </a:ln>
        </p:spPr>
      </p:cxnSp>
      <p:sp>
        <p:nvSpPr>
          <p:cNvPr id="9" name="Google Shape;9;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52.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4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en.wikipedia.org/wiki/Digital_object_identifier" TargetMode="External"/><Relationship Id="rId4" Type="http://schemas.openxmlformats.org/officeDocument/2006/relationships/hyperlink" Target="http://dx.doi.org/10.1126/science.162.3859.1243" TargetMode="External"/><Relationship Id="rId5" Type="http://schemas.openxmlformats.org/officeDocument/2006/relationships/hyperlink" Target="http://en.wikipedia.org/wiki/PubMed_Identifier" TargetMode="External"/><Relationship Id="rId6" Type="http://schemas.openxmlformats.org/officeDocument/2006/relationships/hyperlink" Target="http://www.ncbi.nlm.nih.gov/pubmed/5699198"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hyperlink" Target="https://www.youtube.com/watch?v=WYA1y405JW0" TargetMode="External"/><Relationship Id="rId4" Type="http://schemas.openxmlformats.org/officeDocument/2006/relationships/hyperlink" Target="http://www.youtube.com/watch?v=WYA1y405JW0" TargetMode="External"/><Relationship Id="rId5" Type="http://schemas.openxmlformats.org/officeDocument/2006/relationships/image" Target="../media/image5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hyperlink" Target="https://en.wikipedia.org/wiki/NIMB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5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www.footprintnetwork.org/ar/index.php/GFN/page/world_footprint/" TargetMode="External"/><Relationship Id="rId5" Type="http://schemas.openxmlformats.org/officeDocument/2006/relationships/hyperlink" Target="http://en.wikipedia.org/wiki/Ecological_footpri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www.youtube.com/watch?v=rfMtTpXjV78" TargetMode="External"/><Relationship Id="rId4" Type="http://schemas.openxmlformats.org/officeDocument/2006/relationships/hyperlink" Target="http://www.youtube.com/watch?v=rfMtTpXjV78" TargetMode="External"/><Relationship Id="rId5"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www.earthcharter.org/" TargetMode="External"/><Relationship Id="rId4" Type="http://schemas.openxmlformats.org/officeDocument/2006/relationships/hyperlink" Target="https://www.youtube.com/watch?v=XhMtjZxzGZY" TargetMode="External"/><Relationship Id="rId5" Type="http://schemas.openxmlformats.org/officeDocument/2006/relationships/hyperlink" Target="http://www.youtube.com/watch?v=XhMtjZxzGZY" TargetMode="External"/><Relationship Id="rId6"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s://www.unenvironment.org/" TargetMode="External"/><Relationship Id="rId4" Type="http://schemas.openxmlformats.org/officeDocument/2006/relationships/hyperlink" Target="https://www.unenvironment.org/global-environment-outlook" TargetMode="External"/><Relationship Id="rId5" Type="http://schemas.openxmlformats.org/officeDocument/2006/relationships/hyperlink" Target="https://wwf.panda.org/knowledge_hub/all_publications/living_planet_report_2018/" TargetMode="External"/><Relationship Id="rId6" Type="http://schemas.openxmlformats.org/officeDocument/2006/relationships/image" Target="../media/image20.png"/><Relationship Id="rId7"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www.cseindia.org/state-of-india-s-environment-2020-in-figures-e-book--10172" TargetMode="External"/><Relationship Id="rId4" Type="http://schemas.openxmlformats.org/officeDocument/2006/relationships/hyperlink" Target="https://www.iucn.org/" TargetMode="External"/><Relationship Id="rId5" Type="http://schemas.openxmlformats.org/officeDocument/2006/relationships/hyperlink" Target="http://www.earth-policy.org/" TargetMode="External"/><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youtube.com/watch?v=I58x0Php3W4" TargetMode="External"/><Relationship Id="rId11" Type="http://schemas.openxmlformats.org/officeDocument/2006/relationships/image" Target="../media/image8.jpg"/><Relationship Id="rId10" Type="http://schemas.openxmlformats.org/officeDocument/2006/relationships/hyperlink" Target="http://www.youtube.com/watch?v=fRp8ZLvRtSM" TargetMode="External"/><Relationship Id="rId9" Type="http://schemas.openxmlformats.org/officeDocument/2006/relationships/hyperlink" Target="https://en.wikipedia.org/wiki/Earth%27s_atmosphere" TargetMode="External"/><Relationship Id="rId5" Type="http://schemas.openxmlformats.org/officeDocument/2006/relationships/hyperlink" Target="https://en.wikipedia.org/wiki/Ecology" TargetMode="External"/><Relationship Id="rId6" Type="http://schemas.openxmlformats.org/officeDocument/2006/relationships/hyperlink" Target="https://en.wikipedia.org/wiki/Lithosphere" TargetMode="External"/><Relationship Id="rId7" Type="http://schemas.openxmlformats.org/officeDocument/2006/relationships/hyperlink" Target="https://en.wikipedia.org/wiki/Geosphere" TargetMode="External"/><Relationship Id="rId8" Type="http://schemas.openxmlformats.org/officeDocument/2006/relationships/hyperlink" Target="https://en.wikipedia.org/wiki/Hydrospher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youtube.com/watch?v=ysa5OBhXz-Q&amp;index=7&amp;list=PL6E14FFE429AF311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6.jpg"/><Relationship Id="rId4" Type="http://schemas.openxmlformats.org/officeDocument/2006/relationships/image" Target="../media/image23.jpg"/><Relationship Id="rId5" Type="http://schemas.openxmlformats.org/officeDocument/2006/relationships/image" Target="../media/image25.jpg"/><Relationship Id="rId6" Type="http://schemas.openxmlformats.org/officeDocument/2006/relationships/image" Target="../media/image35.jpg"/><Relationship Id="rId7" Type="http://schemas.openxmlformats.org/officeDocument/2006/relationships/hyperlink" Target="http://www.thehindu.com/opinion/op-ed/nature-avenges-its-exploitation/article4834480.e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4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en.wikipedia.org/wiki/Quality_of_life" TargetMode="External"/><Relationship Id="rId4" Type="http://schemas.openxmlformats.org/officeDocument/2006/relationships/hyperlink" Target="http://en.wikipedia.org/wiki/Human_Development_Index" TargetMode="External"/><Relationship Id="rId5" Type="http://schemas.openxmlformats.org/officeDocument/2006/relationships/hyperlink" Target="http://en.wikipedia.org/wiki/Happy_Planet_Index" TargetMode="External"/><Relationship Id="rId6" Type="http://schemas.openxmlformats.org/officeDocument/2006/relationships/hyperlink" Target="http://en.wikipedia.org/wiki/Satisfaction_with_Life_Index"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hyperlink" Target="https://www.youtube.com/watch?v=cpkRvc-sOKk" TargetMode="External"/><Relationship Id="rId4" Type="http://schemas.openxmlformats.org/officeDocument/2006/relationships/hyperlink" Target="http://dev.storyofstuff.org/wp-content/uploads/2011/10/annie_leonard_footnoted_script.pdf" TargetMode="External"/><Relationship Id="rId5" Type="http://schemas.openxmlformats.org/officeDocument/2006/relationships/hyperlink" Target="http://www.youtube.com/watch?v=9GorqroigqM" TargetMode="External"/><Relationship Id="rId6" Type="http://schemas.openxmlformats.org/officeDocument/2006/relationships/image" Target="../media/image3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44.jpg"/><Relationship Id="rId4" Type="http://schemas.openxmlformats.org/officeDocument/2006/relationships/image" Target="../media/image38.jpg"/><Relationship Id="rId5" Type="http://schemas.openxmlformats.org/officeDocument/2006/relationships/image" Target="../media/image41.jpg"/><Relationship Id="rId6" Type="http://schemas.openxmlformats.org/officeDocument/2006/relationships/image" Target="../media/image51.jpg"/><Relationship Id="rId7" Type="http://schemas.openxmlformats.org/officeDocument/2006/relationships/image" Target="../media/image45.jpg"/><Relationship Id="rId8" Type="http://schemas.openxmlformats.org/officeDocument/2006/relationships/image" Target="../media/image4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8.jpg"/><Relationship Id="rId4" Type="http://schemas.openxmlformats.org/officeDocument/2006/relationships/image" Target="../media/image42.jpg"/><Relationship Id="rId5" Type="http://schemas.openxmlformats.org/officeDocument/2006/relationships/image" Target="../media/image5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hyperlink" Target="http://www.ucsusa.org/about/1992-world-scientists.html#.Vlaq93YrLc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pic>
        <p:nvPicPr>
          <p:cNvPr id="53" name="Google Shape;53;p10"/>
          <p:cNvPicPr preferRelativeResize="0"/>
          <p:nvPr/>
        </p:nvPicPr>
        <p:blipFill rotWithShape="1">
          <a:blip r:embed="rId3">
            <a:alphaModFix/>
          </a:blip>
          <a:srcRect b="0" l="0" r="0" t="0"/>
          <a:stretch/>
        </p:blipFill>
        <p:spPr>
          <a:xfrm>
            <a:off x="0" y="-29317"/>
            <a:ext cx="9144000" cy="6916500"/>
          </a:xfrm>
          <a:prstGeom prst="rect">
            <a:avLst/>
          </a:prstGeom>
          <a:noFill/>
          <a:ln>
            <a:noFill/>
          </a:ln>
        </p:spPr>
      </p:pic>
      <p:sp>
        <p:nvSpPr>
          <p:cNvPr id="54" name="Google Shape;54;p10"/>
          <p:cNvSpPr txBox="1"/>
          <p:nvPr>
            <p:ph type="ctrTitle"/>
          </p:nvPr>
        </p:nvSpPr>
        <p:spPr>
          <a:xfrm>
            <a:off x="685800" y="1730123"/>
            <a:ext cx="7772400" cy="1546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lang="en" sz="4000">
                <a:solidFill>
                  <a:srgbClr val="0000FF"/>
                </a:solidFill>
              </a:rPr>
              <a:t>Introduction</a:t>
            </a:r>
            <a:endParaRPr sz="4000">
              <a:solidFill>
                <a:srgbClr val="0000FF"/>
              </a:solidFill>
            </a:endParaRPr>
          </a:p>
          <a:p>
            <a:pPr indent="0" lvl="0" marL="0" marR="0" rtl="0" algn="ctr">
              <a:lnSpc>
                <a:spcPct val="100000"/>
              </a:lnSpc>
              <a:spcBef>
                <a:spcPts val="0"/>
              </a:spcBef>
              <a:spcAft>
                <a:spcPts val="0"/>
              </a:spcAft>
              <a:buClr>
                <a:schemeClr val="dk1"/>
              </a:buClr>
              <a:buFont typeface="Arial"/>
              <a:buNone/>
            </a:pPr>
            <a:r>
              <a:t/>
            </a:r>
            <a:endParaRPr sz="4000">
              <a:solidFill>
                <a:srgbClr val="0000FF"/>
              </a:solidFill>
            </a:endParaRPr>
          </a:p>
        </p:txBody>
      </p:sp>
      <p:sp>
        <p:nvSpPr>
          <p:cNvPr id="55" name="Google Shape;55;p10"/>
          <p:cNvSpPr txBox="1"/>
          <p:nvPr>
            <p:ph idx="1" type="subTitle"/>
          </p:nvPr>
        </p:nvSpPr>
        <p:spPr>
          <a:xfrm>
            <a:off x="685800" y="3351375"/>
            <a:ext cx="7772400" cy="31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
                <a:solidFill>
                  <a:srgbClr val="351C75"/>
                </a:solidFill>
              </a:rPr>
              <a:t>ENV300 Environmental Science and Sustainability</a:t>
            </a:r>
            <a:endParaRPr b="1">
              <a:solidFill>
                <a:srgbClr val="351C75"/>
              </a:solidFill>
            </a:endParaRPr>
          </a:p>
          <a:p>
            <a:pPr indent="0" lvl="0" marL="0" marR="0" rtl="0" algn="ctr">
              <a:lnSpc>
                <a:spcPct val="100000"/>
              </a:lnSpc>
              <a:spcBef>
                <a:spcPts val="0"/>
              </a:spcBef>
              <a:spcAft>
                <a:spcPts val="0"/>
              </a:spcAft>
              <a:buClr>
                <a:schemeClr val="dk2"/>
              </a:buClr>
              <a:buFont typeface="Arial"/>
              <a:buNone/>
            </a:pPr>
            <a:r>
              <a:t/>
            </a:r>
            <a:endParaRPr/>
          </a:p>
        </p:txBody>
      </p:sp>
      <p:pic>
        <p:nvPicPr>
          <p:cNvPr id="56" name="Google Shape;56;p10"/>
          <p:cNvPicPr preferRelativeResize="0"/>
          <p:nvPr/>
        </p:nvPicPr>
        <p:blipFill rotWithShape="1">
          <a:blip r:embed="rId4">
            <a:alphaModFix/>
          </a:blip>
          <a:srcRect b="0" l="0" r="0" t="0"/>
          <a:stretch/>
        </p:blipFill>
        <p:spPr>
          <a:xfrm>
            <a:off x="7803295" y="0"/>
            <a:ext cx="1269299" cy="1371599"/>
          </a:xfrm>
          <a:prstGeom prst="rect">
            <a:avLst/>
          </a:prstGeom>
          <a:noFill/>
          <a:ln>
            <a:noFill/>
          </a:ln>
        </p:spPr>
      </p:pic>
      <p:sp>
        <p:nvSpPr>
          <p:cNvPr id="57" name="Google Shape;57;p10"/>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25" name="Google Shape;125;p19"/>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Present Unsustainability</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126" name="Google Shape;126;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09"/>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51" name="Google Shape;851;p109"/>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Causes of the Crisis</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852" name="Google Shape;852;p10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11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Examine the graphs on the next four slides…</a:t>
            </a:r>
            <a:endParaRPr b="0" i="0" sz="3200" u="none" cap="none" strike="noStrike">
              <a:solidFill>
                <a:schemeClr val="dk1"/>
              </a:solidFill>
              <a:latin typeface="Times New Roman"/>
              <a:ea typeface="Times New Roman"/>
              <a:cs typeface="Times New Roman"/>
              <a:sym typeface="Times New Roman"/>
            </a:endParaRPr>
          </a:p>
        </p:txBody>
      </p:sp>
      <p:sp>
        <p:nvSpPr>
          <p:cNvPr id="860" name="Google Shape;860;p11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1"/>
          <p:cNvSpPr txBox="1"/>
          <p:nvPr>
            <p:ph type="title"/>
          </p:nvPr>
        </p:nvSpPr>
        <p:spPr>
          <a:xfrm>
            <a:off x="457200" y="152400"/>
            <a:ext cx="8229600" cy="99059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Population Spike</a:t>
            </a:r>
            <a:endParaRPr/>
          </a:p>
        </p:txBody>
      </p:sp>
      <p:sp>
        <p:nvSpPr>
          <p:cNvPr id="866" name="Google Shape;866;p111"/>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111"/>
          <p:cNvPicPr preferRelativeResize="0"/>
          <p:nvPr/>
        </p:nvPicPr>
        <p:blipFill>
          <a:blip r:embed="rId3">
            <a:alphaModFix/>
          </a:blip>
          <a:stretch>
            <a:fillRect/>
          </a:stretch>
        </p:blipFill>
        <p:spPr>
          <a:xfrm>
            <a:off x="-11502" y="917039"/>
            <a:ext cx="9127943" cy="5386826"/>
          </a:xfrm>
          <a:prstGeom prst="rect">
            <a:avLst/>
          </a:prstGeom>
          <a:noFill/>
          <a:ln>
            <a:noFill/>
          </a:ln>
        </p:spPr>
      </p:pic>
      <p:sp>
        <p:nvSpPr>
          <p:cNvPr id="868" name="Google Shape;868;p111"/>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12"/>
          <p:cNvSpPr txBox="1"/>
          <p:nvPr>
            <p:ph type="title"/>
          </p:nvPr>
        </p:nvSpPr>
        <p:spPr>
          <a:xfrm>
            <a:off x="457200" y="152400"/>
            <a:ext cx="8229600" cy="99059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Consumption Spike</a:t>
            </a:r>
            <a:endParaRPr/>
          </a:p>
        </p:txBody>
      </p:sp>
      <p:sp>
        <p:nvSpPr>
          <p:cNvPr id="874" name="Google Shape;874;p11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5" name="Google Shape;875;p112"/>
          <p:cNvPicPr preferRelativeResize="0"/>
          <p:nvPr/>
        </p:nvPicPr>
        <p:blipFill>
          <a:blip r:embed="rId3">
            <a:alphaModFix/>
          </a:blip>
          <a:stretch>
            <a:fillRect/>
          </a:stretch>
        </p:blipFill>
        <p:spPr>
          <a:xfrm>
            <a:off x="140818" y="1019371"/>
            <a:ext cx="8709965" cy="5467115"/>
          </a:xfrm>
          <a:prstGeom prst="rect">
            <a:avLst/>
          </a:prstGeom>
          <a:noFill/>
          <a:ln>
            <a:noFill/>
          </a:ln>
        </p:spPr>
      </p:pic>
      <p:sp>
        <p:nvSpPr>
          <p:cNvPr id="876" name="Google Shape;876;p112"/>
          <p:cNvSpPr txBox="1"/>
          <p:nvPr/>
        </p:nvSpPr>
        <p:spPr>
          <a:xfrm>
            <a:off x="457200" y="6486486"/>
            <a:ext cx="8508300" cy="39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Plotted from the Data of “Historical Statistics of the World Economy:  1-2008 AD” Angus Maddison</a:t>
            </a:r>
            <a:endParaRPr/>
          </a:p>
          <a:p>
            <a:pPr indent="0" lvl="0" marL="0" rtl="0" algn="l">
              <a:spcBef>
                <a:spcPts val="0"/>
              </a:spcBef>
              <a:spcAft>
                <a:spcPts val="0"/>
              </a:spcAft>
              <a:buNone/>
            </a:pPr>
            <a:r>
              <a:t/>
            </a:r>
            <a:endParaRPr/>
          </a:p>
        </p:txBody>
      </p:sp>
      <p:sp>
        <p:nvSpPr>
          <p:cNvPr id="877" name="Google Shape;877;p112"/>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1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The CO</a:t>
            </a:r>
            <a:r>
              <a:rPr baseline="-25000" lang="en"/>
              <a:t>2</a:t>
            </a:r>
            <a:r>
              <a:rPr lang="en"/>
              <a:t> Spike</a:t>
            </a:r>
            <a:endParaRPr/>
          </a:p>
        </p:txBody>
      </p:sp>
      <p:pic>
        <p:nvPicPr>
          <p:cNvPr id="884" name="Google Shape;884;p113"/>
          <p:cNvPicPr preferRelativeResize="0"/>
          <p:nvPr/>
        </p:nvPicPr>
        <p:blipFill>
          <a:blip r:embed="rId3">
            <a:alphaModFix/>
          </a:blip>
          <a:stretch>
            <a:fillRect/>
          </a:stretch>
        </p:blipFill>
        <p:spPr>
          <a:xfrm>
            <a:off x="1030379" y="1159725"/>
            <a:ext cx="7083242" cy="5142751"/>
          </a:xfrm>
          <a:prstGeom prst="rect">
            <a:avLst/>
          </a:prstGeom>
          <a:noFill/>
          <a:ln>
            <a:noFill/>
          </a:ln>
        </p:spPr>
      </p:pic>
      <p:sp>
        <p:nvSpPr>
          <p:cNvPr id="885" name="Google Shape;885;p113"/>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pic>
        <p:nvPicPr>
          <p:cNvPr id="891" name="Google Shape;891;p114"/>
          <p:cNvPicPr preferRelativeResize="0"/>
          <p:nvPr/>
        </p:nvPicPr>
        <p:blipFill>
          <a:blip r:embed="rId3">
            <a:alphaModFix/>
          </a:blip>
          <a:stretch>
            <a:fillRect/>
          </a:stretch>
        </p:blipFill>
        <p:spPr>
          <a:xfrm>
            <a:off x="1234448" y="1289168"/>
            <a:ext cx="7240788" cy="5430830"/>
          </a:xfrm>
          <a:prstGeom prst="rect">
            <a:avLst/>
          </a:prstGeom>
          <a:noFill/>
          <a:ln>
            <a:noFill/>
          </a:ln>
        </p:spPr>
      </p:pic>
      <p:sp>
        <p:nvSpPr>
          <p:cNvPr id="892" name="Google Shape;892;p11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The Extinction Spike</a:t>
            </a:r>
            <a:endParaRPr/>
          </a:p>
        </p:txBody>
      </p:sp>
      <p:sp>
        <p:nvSpPr>
          <p:cNvPr id="893" name="Google Shape;893;p11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1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900" name="Google Shape;900;p11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Times New Roman"/>
              <a:buNone/>
            </a:pPr>
            <a:r>
              <a:rPr lang="en">
                <a:solidFill>
                  <a:srgbClr val="0000FF"/>
                </a:solidFill>
              </a:rPr>
              <a:t>Anyone who believes that exponential growth can go on forever in a finite world is </a:t>
            </a:r>
            <a:endParaRPr>
              <a:solidFill>
                <a:srgbClr val="0000FF"/>
              </a:solidFill>
            </a:endParaRPr>
          </a:p>
          <a:p>
            <a:pPr indent="0" lvl="0" marL="0" rtl="0" algn="ctr">
              <a:spcBef>
                <a:spcPts val="0"/>
              </a:spcBef>
              <a:spcAft>
                <a:spcPts val="0"/>
              </a:spcAft>
              <a:buClr>
                <a:schemeClr val="dk1"/>
              </a:buClr>
              <a:buFont typeface="Times New Roman"/>
              <a:buNone/>
            </a:pPr>
            <a:r>
              <a:rPr lang="en">
                <a:solidFill>
                  <a:srgbClr val="0000FF"/>
                </a:solidFill>
              </a:rPr>
              <a:t>either a madman or an economist.</a:t>
            </a:r>
            <a:endParaRPr>
              <a:solidFill>
                <a:srgbClr val="0000FF"/>
              </a:solidFill>
            </a:endParaRPr>
          </a:p>
          <a:p>
            <a:pPr indent="0" lvl="0" marL="0" rtl="0" algn="r">
              <a:spcBef>
                <a:spcPts val="0"/>
              </a:spcBef>
              <a:spcAft>
                <a:spcPts val="0"/>
              </a:spcAft>
              <a:buClr>
                <a:schemeClr val="dk1"/>
              </a:buClr>
              <a:buFont typeface="Times New Roman"/>
              <a:buNone/>
            </a:pPr>
            <a:r>
              <a:rPr lang="en"/>
              <a:t>- Kenneth Boulding</a:t>
            </a:r>
            <a:endParaRPr/>
          </a:p>
          <a:p>
            <a:pPr indent="0" lvl="0" marL="0" rtl="0" algn="l">
              <a:spcBef>
                <a:spcPts val="0"/>
              </a:spcBef>
              <a:spcAft>
                <a:spcPts val="0"/>
              </a:spcAft>
              <a:buClr>
                <a:schemeClr val="dk1"/>
              </a:buClr>
              <a:buFont typeface="Times New Roman"/>
              <a:buNone/>
            </a:pPr>
            <a:r>
              <a:t/>
            </a:r>
            <a:endParaRPr/>
          </a:p>
          <a:p>
            <a:pPr indent="-342900" lvl="0" marL="342900" marR="0" rtl="0" algn="ctr">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901" name="Google Shape;901;p115"/>
          <p:cNvSpPr/>
          <p:nvPr/>
        </p:nvSpPr>
        <p:spPr>
          <a:xfrm>
            <a:off x="5699125" y="2538413"/>
            <a:ext cx="18415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11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16"/>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6"/>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Times New Roman"/>
              <a:buNone/>
            </a:pPr>
            <a:r>
              <a:rPr i="1" lang="en">
                <a:latin typeface="Times New Roman"/>
                <a:ea typeface="Times New Roman"/>
                <a:cs typeface="Times New Roman"/>
                <a:sym typeface="Times New Roman"/>
              </a:rPr>
              <a:t>But don’t we all want growth? </a:t>
            </a:r>
            <a:endParaRPr i="1">
              <a:latin typeface="Times New Roman"/>
              <a:ea typeface="Times New Roman"/>
              <a:cs typeface="Times New Roman"/>
              <a:sym typeface="Times New Roman"/>
            </a:endParaRPr>
          </a:p>
          <a:p>
            <a:pPr indent="0" lvl="0" marL="0" rtl="0" algn="ctr">
              <a:spcBef>
                <a:spcPts val="0"/>
              </a:spcBef>
              <a:spcAft>
                <a:spcPts val="0"/>
              </a:spcAft>
              <a:buNone/>
            </a:pPr>
            <a:r>
              <a:rPr i="1" lang="en">
                <a:latin typeface="Times New Roman"/>
                <a:ea typeface="Times New Roman"/>
                <a:cs typeface="Times New Roman"/>
                <a:sym typeface="Times New Roman"/>
              </a:rPr>
              <a:t>That is what our politicians, industrialists and economists are striving for.</a:t>
            </a:r>
            <a:endParaRPr i="1">
              <a:latin typeface="Times New Roman"/>
              <a:ea typeface="Times New Roman"/>
              <a:cs typeface="Times New Roman"/>
              <a:sym typeface="Times New Roman"/>
            </a:endParaRPr>
          </a:p>
          <a:p>
            <a:pPr indent="0" lvl="0" marL="0" rtl="0" algn="ctr">
              <a:spcBef>
                <a:spcPts val="0"/>
              </a:spcBef>
              <a:spcAft>
                <a:spcPts val="0"/>
              </a:spcAft>
              <a:buClr>
                <a:schemeClr val="dk1"/>
              </a:buClr>
              <a:buFont typeface="Times New Roman"/>
              <a:buNone/>
            </a:pPr>
            <a:r>
              <a:t/>
            </a:r>
            <a:endParaRPr i="1">
              <a:latin typeface="Times New Roman"/>
              <a:ea typeface="Times New Roman"/>
              <a:cs typeface="Times New Roman"/>
              <a:sym typeface="Times New Roman"/>
            </a:endParaRPr>
          </a:p>
          <a:p>
            <a:pPr indent="-342900" lvl="0" marL="342900" rtl="0" algn="ctr">
              <a:lnSpc>
                <a:spcPct val="90000"/>
              </a:lnSpc>
              <a:spcBef>
                <a:spcPts val="640"/>
              </a:spcBef>
              <a:spcAft>
                <a:spcPts val="0"/>
              </a:spcAft>
              <a:buClr>
                <a:schemeClr val="dk1"/>
              </a:buClr>
              <a:buFont typeface="Times New Roman"/>
              <a:buNone/>
            </a:pPr>
            <a:r>
              <a:rPr i="1" lang="en" sz="3200">
                <a:latin typeface="Times New Roman"/>
                <a:ea typeface="Times New Roman"/>
                <a:cs typeface="Times New Roman"/>
                <a:sym typeface="Times New Roman"/>
              </a:rPr>
              <a:t>Why do we have to question </a:t>
            </a:r>
            <a:endParaRPr sz="3200">
              <a:latin typeface="Times New Roman"/>
              <a:ea typeface="Times New Roman"/>
              <a:cs typeface="Times New Roman"/>
              <a:sym typeface="Times New Roman"/>
            </a:endParaRPr>
          </a:p>
          <a:p>
            <a:pPr indent="-342900" lvl="0" marL="342900" rtl="0" algn="ctr">
              <a:lnSpc>
                <a:spcPct val="90000"/>
              </a:lnSpc>
              <a:spcBef>
                <a:spcPts val="640"/>
              </a:spcBef>
              <a:spcAft>
                <a:spcPts val="0"/>
              </a:spcAft>
              <a:buNone/>
            </a:pPr>
            <a:r>
              <a:rPr i="1" lang="en" sz="3200">
                <a:latin typeface="Times New Roman"/>
                <a:ea typeface="Times New Roman"/>
                <a:cs typeface="Times New Roman"/>
                <a:sym typeface="Times New Roman"/>
              </a:rPr>
              <a:t>‘economic growth’ and ‘development’ ?</a:t>
            </a:r>
            <a:endParaRPr i="1" sz="3200">
              <a:latin typeface="Times New Roman"/>
              <a:ea typeface="Times New Roman"/>
              <a:cs typeface="Times New Roman"/>
              <a:sym typeface="Times New Roman"/>
            </a:endParaRPr>
          </a:p>
          <a:p>
            <a:pPr indent="-342900" lvl="0" marL="342900" rtl="0" algn="ctr">
              <a:lnSpc>
                <a:spcPct val="90000"/>
              </a:lnSpc>
              <a:spcBef>
                <a:spcPts val="640"/>
              </a:spcBef>
              <a:spcAft>
                <a:spcPts val="0"/>
              </a:spcAft>
              <a:buNone/>
            </a:pPr>
            <a:r>
              <a:t/>
            </a:r>
            <a:endParaRPr i="1" sz="3200">
              <a:latin typeface="Times New Roman"/>
              <a:ea typeface="Times New Roman"/>
              <a:cs typeface="Times New Roman"/>
              <a:sym typeface="Times New Roman"/>
            </a:endParaRPr>
          </a:p>
          <a:p>
            <a:pPr indent="-342900" lvl="0" marL="342900" rtl="0" algn="ctr">
              <a:lnSpc>
                <a:spcPct val="90000"/>
              </a:lnSpc>
              <a:spcBef>
                <a:spcPts val="640"/>
              </a:spcBef>
              <a:spcAft>
                <a:spcPts val="0"/>
              </a:spcAft>
              <a:buClr>
                <a:schemeClr val="dk1"/>
              </a:buClr>
              <a:buFont typeface="Times New Roman"/>
              <a:buNone/>
            </a:pPr>
            <a:r>
              <a:rPr lang="en" sz="3200">
                <a:latin typeface="Times New Roman"/>
                <a:ea typeface="Times New Roman"/>
                <a:cs typeface="Times New Roman"/>
                <a:sym typeface="Times New Roman"/>
              </a:rPr>
              <a:t>We certainly don’t have to give up development. But we do have to think of development differently...very differently. </a:t>
            </a:r>
            <a:endParaRPr sz="3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09" name="Google Shape;909;p11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1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117"/>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Why do the spikes occur?</a:t>
            </a:r>
            <a:endParaRPr b="0" i="0" sz="3200" u="none" cap="none" strike="noStrike">
              <a:solidFill>
                <a:schemeClr val="dk1"/>
              </a:solidFill>
              <a:latin typeface="Times New Roman"/>
              <a:ea typeface="Times New Roman"/>
              <a:cs typeface="Times New Roman"/>
              <a:sym typeface="Times New Roman"/>
            </a:endParaRPr>
          </a:p>
        </p:txBody>
      </p:sp>
      <p:pic>
        <p:nvPicPr>
          <p:cNvPr id="917" name="Google Shape;917;p117"/>
          <p:cNvPicPr preferRelativeResize="0"/>
          <p:nvPr/>
        </p:nvPicPr>
        <p:blipFill>
          <a:blip r:embed="rId3">
            <a:alphaModFix/>
          </a:blip>
          <a:stretch>
            <a:fillRect/>
          </a:stretch>
        </p:blipFill>
        <p:spPr>
          <a:xfrm>
            <a:off x="2743200" y="2124075"/>
            <a:ext cx="3657600" cy="2609850"/>
          </a:xfrm>
          <a:prstGeom prst="rect">
            <a:avLst/>
          </a:prstGeom>
          <a:noFill/>
          <a:ln>
            <a:noFill/>
          </a:ln>
        </p:spPr>
      </p:pic>
      <p:sp>
        <p:nvSpPr>
          <p:cNvPr id="918" name="Google Shape;918;p11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18"/>
          <p:cNvSpPr txBox="1"/>
          <p:nvPr>
            <p:ph type="title"/>
          </p:nvPr>
        </p:nvSpPr>
        <p:spPr>
          <a:xfrm>
            <a:off x="685800" y="457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dk1"/>
                </a:solidFill>
                <a:latin typeface="Times New Roman"/>
                <a:ea typeface="Times New Roman"/>
                <a:cs typeface="Times New Roman"/>
                <a:sym typeface="Times New Roman"/>
              </a:rPr>
              <a:t>GROWTH AND DEVELOPMENT</a:t>
            </a:r>
            <a:endParaRPr b="1" i="0" sz="4000" u="none" cap="none" strike="noStrike">
              <a:solidFill>
                <a:schemeClr val="dk1"/>
              </a:solidFill>
              <a:latin typeface="Times New Roman"/>
              <a:ea typeface="Times New Roman"/>
              <a:cs typeface="Times New Roman"/>
              <a:sym typeface="Times New Roman"/>
            </a:endParaRPr>
          </a:p>
        </p:txBody>
      </p:sp>
      <p:sp>
        <p:nvSpPr>
          <p:cNvPr id="925" name="Google Shape;925;p118"/>
          <p:cNvSpPr txBox="1"/>
          <p:nvPr>
            <p:ph idx="1" type="body"/>
          </p:nvPr>
        </p:nvSpPr>
        <p:spPr>
          <a:xfrm>
            <a:off x="808900" y="1219200"/>
            <a:ext cx="7746900" cy="5638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The Idea of Progress</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 16</a:t>
            </a:r>
            <a:r>
              <a:rPr b="0" baseline="30000" i="0" lang="en" sz="2800" u="none" cap="none" strike="noStrike">
                <a:solidFill>
                  <a:schemeClr val="dk1"/>
                </a:solidFill>
                <a:latin typeface="Times New Roman"/>
                <a:ea typeface="Times New Roman"/>
                <a:cs typeface="Times New Roman"/>
                <a:sym typeface="Times New Roman"/>
              </a:rPr>
              <a:t>th</a:t>
            </a:r>
            <a:r>
              <a:rPr b="0" i="0" lang="en" sz="2800" u="none" cap="none" strike="noStrike">
                <a:solidFill>
                  <a:schemeClr val="dk1"/>
                </a:solidFill>
                <a:latin typeface="Times New Roman"/>
                <a:ea typeface="Times New Roman"/>
                <a:cs typeface="Times New Roman"/>
                <a:sym typeface="Times New Roman"/>
              </a:rPr>
              <a:t>/17</a:t>
            </a:r>
            <a:r>
              <a:rPr b="0" baseline="30000" i="0" lang="en" sz="2800" u="none" cap="none" strike="noStrike">
                <a:solidFill>
                  <a:schemeClr val="dk1"/>
                </a:solidFill>
                <a:latin typeface="Times New Roman"/>
                <a:ea typeface="Times New Roman"/>
                <a:cs typeface="Times New Roman"/>
                <a:sym typeface="Times New Roman"/>
              </a:rPr>
              <a:t>th</a:t>
            </a:r>
            <a:r>
              <a:rPr b="0" i="0" lang="en" sz="2800" u="none" cap="none" strike="noStrike">
                <a:solidFill>
                  <a:schemeClr val="dk1"/>
                </a:solidFill>
                <a:latin typeface="Times New Roman"/>
                <a:ea typeface="Times New Roman"/>
                <a:cs typeface="Times New Roman"/>
                <a:sym typeface="Times New Roman"/>
              </a:rPr>
              <a:t> Century Europe</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 Industrial Revolution</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New attitude towards nature</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 Man is most important</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 Nature is for exploitation</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Exponential growth in many areas</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140"/>
              </a:spcAft>
              <a:buClr>
                <a:schemeClr val="dk1"/>
              </a:buClr>
              <a:buSzPts val="2800"/>
              <a:buFont typeface="Times New Roman"/>
              <a:buChar char="■"/>
            </a:pPr>
            <a:r>
              <a:rPr b="0" i="0" lang="en" sz="2800" u="none" cap="none" strike="noStrike">
                <a:solidFill>
                  <a:schemeClr val="dk1"/>
                </a:solidFill>
                <a:latin typeface="Times New Roman"/>
                <a:ea typeface="Times New Roman"/>
                <a:cs typeface="Times New Roman"/>
                <a:sym typeface="Times New Roman"/>
              </a:rPr>
              <a:t>Supported by Science &amp; Technology</a:t>
            </a:r>
            <a:endParaRPr b="0" i="0" sz="2800" u="none" cap="none" strike="noStrike">
              <a:solidFill>
                <a:schemeClr val="dk1"/>
              </a:solidFill>
              <a:latin typeface="Times New Roman"/>
              <a:ea typeface="Times New Roman"/>
              <a:cs typeface="Times New Roman"/>
              <a:sym typeface="Times New Roman"/>
            </a:endParaRPr>
          </a:p>
        </p:txBody>
      </p:sp>
      <p:sp>
        <p:nvSpPr>
          <p:cNvPr id="926" name="Google Shape;926;p11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8400" y="122250"/>
            <a:ext cx="9144000" cy="524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Problem of Unsustainability</a:t>
            </a:r>
            <a:endParaRPr/>
          </a:p>
        </p:txBody>
      </p:sp>
      <p:sp>
        <p:nvSpPr>
          <p:cNvPr id="133" name="Google Shape;133;p20"/>
          <p:cNvSpPr txBox="1"/>
          <p:nvPr>
            <p:ph idx="1" type="body"/>
          </p:nvPr>
        </p:nvSpPr>
        <p:spPr>
          <a:xfrm>
            <a:off x="0" y="876825"/>
            <a:ext cx="9105600" cy="58038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The marvellous progress in technology and many fields, has come at a staggering cost.</a:t>
            </a:r>
            <a:endParaRPr/>
          </a:p>
          <a:p>
            <a:pPr indent="-274320" lvl="0" marL="27432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The scene of modern development is that of simultaneous crises on many fronts.</a:t>
            </a:r>
            <a:endParaRPr/>
          </a:p>
          <a:p>
            <a:pPr indent="-274320" lvl="0" marL="274320" marR="0" rtl="0" algn="l">
              <a:lnSpc>
                <a:spcPct val="100000"/>
              </a:lnSpc>
              <a:spcBef>
                <a:spcPts val="0"/>
              </a:spcBef>
              <a:spcAft>
                <a:spcPts val="0"/>
              </a:spcAft>
              <a:buClr>
                <a:srgbClr val="000066"/>
              </a:buClr>
              <a:buSzPts val="2800"/>
              <a:buFont typeface="Arial"/>
              <a:buChar char="●"/>
            </a:pPr>
            <a:r>
              <a:rPr lang="en"/>
              <a:t>Environmental crisis:</a:t>
            </a:r>
            <a:endParaRPr/>
          </a:p>
          <a:p>
            <a:pPr indent="-370840" lvl="1" marL="548640" marR="0" rtl="0" algn="l">
              <a:lnSpc>
                <a:spcPct val="100000"/>
              </a:lnSpc>
              <a:spcBef>
                <a:spcPts val="0"/>
              </a:spcBef>
              <a:spcAft>
                <a:spcPts val="0"/>
              </a:spcAft>
              <a:buClr>
                <a:srgbClr val="000000"/>
              </a:buClr>
              <a:buSzPts val="2057"/>
              <a:buFont typeface="Noto Symbol"/>
              <a:buChar char="●"/>
            </a:pPr>
            <a:r>
              <a:rPr b="0" i="0" lang="en" sz="2400" u="none" cap="none" strike="noStrike">
                <a:solidFill>
                  <a:srgbClr val="000000"/>
                </a:solidFill>
                <a:latin typeface="Arial"/>
                <a:ea typeface="Arial"/>
                <a:cs typeface="Arial"/>
                <a:sym typeface="Arial"/>
              </a:rPr>
              <a:t>Earth-threatening environmental problems like Global Warming, Ozone depletion, Deforestation, Desertification, Loss of biodiversity, natural habitats and species, Pollution of food, water, air, land, radioactive pollution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000000"/>
              </a:solidFill>
            </a:endParaRPr>
          </a:p>
          <a:p>
            <a:pPr indent="-274320" lvl="0" marL="274320" rtl="0" algn="l">
              <a:spcBef>
                <a:spcPts val="600"/>
              </a:spcBef>
              <a:spcAft>
                <a:spcPts val="0"/>
              </a:spcAft>
              <a:buClr>
                <a:srgbClr val="38761D"/>
              </a:buClr>
              <a:buSzPts val="2800"/>
              <a:buFont typeface="Arial"/>
              <a:buChar char="●"/>
            </a:pPr>
            <a:r>
              <a:rPr lang="en">
                <a:solidFill>
                  <a:srgbClr val="38761D"/>
                </a:solidFill>
              </a:rPr>
              <a:t>How do we measure our impacts on the environment?</a:t>
            </a:r>
            <a:endParaRPr>
              <a:solidFill>
                <a:srgbClr val="38761D"/>
              </a:solidFill>
            </a:endParaRPr>
          </a:p>
        </p:txBody>
      </p:sp>
      <p:sp>
        <p:nvSpPr>
          <p:cNvPr id="134" name="Google Shape;134;p20"/>
          <p:cNvSpPr txBox="1"/>
          <p:nvPr>
            <p:ph idx="12" type="sldNum"/>
          </p:nvPr>
        </p:nvSpPr>
        <p:spPr>
          <a:xfrm>
            <a:off x="8556791" y="6333134"/>
            <a:ext cx="548700" cy="524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1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9"/>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understand present sustainability through a model...</a:t>
            </a:r>
            <a:endParaRPr/>
          </a:p>
        </p:txBody>
      </p:sp>
      <p:sp>
        <p:nvSpPr>
          <p:cNvPr id="933" name="Google Shape;933;p11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20"/>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rgbClr val="0000FF"/>
              </a:buClr>
              <a:buSzPts val="2600"/>
              <a:buFont typeface="Arial"/>
              <a:buChar char="●"/>
            </a:pPr>
            <a:r>
              <a:rPr b="0" i="0" lang="en" sz="2600" u="none" cap="none" strike="noStrike">
                <a:solidFill>
                  <a:srgbClr val="0000FF"/>
                </a:solidFill>
                <a:latin typeface="Arial"/>
                <a:ea typeface="Arial"/>
                <a:cs typeface="Arial"/>
                <a:sym typeface="Arial"/>
              </a:rPr>
              <a:t>The degradation of a common shared resource (commons) is inevitable in the long term when:</a:t>
            </a:r>
            <a:endParaRPr/>
          </a:p>
          <a:p>
            <a:pPr indent="-393700" lvl="1" marL="914400" marR="0" rtl="0" algn="l">
              <a:lnSpc>
                <a:spcPct val="100000"/>
              </a:lnSpc>
              <a:spcBef>
                <a:spcPts val="0"/>
              </a:spcBef>
              <a:spcAft>
                <a:spcPts val="0"/>
              </a:spcAft>
              <a:buClr>
                <a:srgbClr val="000000"/>
              </a:buClr>
              <a:buSzPts val="2600"/>
              <a:buFont typeface="Courier New"/>
              <a:buChar char="o"/>
            </a:pPr>
            <a:r>
              <a:rPr b="0" i="0" lang="en" sz="2600" u="none" cap="none" strike="noStrike">
                <a:solidFill>
                  <a:srgbClr val="000000"/>
                </a:solidFill>
                <a:latin typeface="Arial"/>
                <a:ea typeface="Arial"/>
                <a:cs typeface="Arial"/>
                <a:sym typeface="Arial"/>
              </a:rPr>
              <a:t>The sharing individuals are rational and self-interested (profit-minded).</a:t>
            </a:r>
            <a:endParaRPr/>
          </a:p>
          <a:p>
            <a:pPr indent="-393700" lvl="1" marL="914400" marR="0" rtl="0" algn="l">
              <a:lnSpc>
                <a:spcPct val="100000"/>
              </a:lnSpc>
              <a:spcBef>
                <a:spcPts val="0"/>
              </a:spcBef>
              <a:spcAft>
                <a:spcPts val="0"/>
              </a:spcAft>
              <a:buClr>
                <a:srgbClr val="000000"/>
              </a:buClr>
              <a:buSzPts val="2800"/>
              <a:buFont typeface="Courier New"/>
              <a:buChar char="o"/>
            </a:pPr>
            <a:r>
              <a:rPr b="0" i="0" lang="en" sz="2600" u="none" cap="none" strike="noStrike">
                <a:solidFill>
                  <a:srgbClr val="000000"/>
                </a:solidFill>
                <a:latin typeface="Arial"/>
                <a:ea typeface="Arial"/>
                <a:cs typeface="Arial"/>
                <a:sym typeface="Arial"/>
              </a:rPr>
              <a:t>Its use is </a:t>
            </a:r>
            <a:r>
              <a:rPr b="0" i="0" lang="en" sz="2800" u="sng" cap="none" strike="noStrike">
                <a:solidFill>
                  <a:srgbClr val="000000"/>
                </a:solidFill>
                <a:latin typeface="Arial"/>
                <a:ea typeface="Arial"/>
                <a:cs typeface="Arial"/>
                <a:sym typeface="Arial"/>
              </a:rPr>
              <a:t>unregulated</a:t>
            </a:r>
            <a:r>
              <a:rPr b="0" i="0" lang="en" sz="2600" u="none" cap="none" strike="noStrike">
                <a:solidFill>
                  <a:srgbClr val="000000"/>
                </a:solidFill>
                <a:latin typeface="Arial"/>
                <a:ea typeface="Arial"/>
                <a:cs typeface="Arial"/>
                <a:sym typeface="Arial"/>
              </a:rPr>
              <a:t>.	</a:t>
            </a:r>
            <a:endParaRPr/>
          </a:p>
          <a:p>
            <a:pPr indent="-393700" lvl="0" marL="457200" marR="0" rtl="0" algn="l">
              <a:lnSpc>
                <a:spcPct val="100000"/>
              </a:lnSpc>
              <a:spcBef>
                <a:spcPts val="0"/>
              </a:spcBef>
              <a:spcAft>
                <a:spcPts val="0"/>
              </a:spcAft>
              <a:buClr>
                <a:srgbClr val="000066"/>
              </a:buClr>
              <a:buSzPts val="2600"/>
              <a:buFont typeface="Arial"/>
              <a:buChar char="●"/>
            </a:pPr>
            <a:r>
              <a:rPr b="0" i="0" lang="en" sz="2600" u="none" cap="none" strike="noStrike">
                <a:solidFill>
                  <a:srgbClr val="0000FF"/>
                </a:solidFill>
                <a:latin typeface="Arial"/>
                <a:ea typeface="Arial"/>
                <a:cs typeface="Arial"/>
                <a:sym typeface="Arial"/>
              </a:rPr>
              <a:t>The </a:t>
            </a:r>
            <a:r>
              <a:rPr b="0" i="0" lang="en" sz="2600" u="none" cap="none" strike="noStrike">
                <a:solidFill>
                  <a:srgbClr val="006600"/>
                </a:solidFill>
                <a:latin typeface="Arial"/>
                <a:ea typeface="Arial"/>
                <a:cs typeface="Arial"/>
                <a:sym typeface="Arial"/>
              </a:rPr>
              <a:t>benefits</a:t>
            </a:r>
            <a:r>
              <a:rPr b="0" i="0" lang="en" sz="2600" u="none" cap="none" strike="noStrike">
                <a:solidFill>
                  <a:srgbClr val="0000FF"/>
                </a:solidFill>
                <a:latin typeface="Arial"/>
                <a:ea typeface="Arial"/>
                <a:cs typeface="Arial"/>
                <a:sym typeface="Arial"/>
              </a:rPr>
              <a:t> of increased consumption are </a:t>
            </a:r>
            <a:r>
              <a:rPr b="0" i="0" lang="en" sz="2600" u="none" cap="none" strike="noStrike">
                <a:solidFill>
                  <a:srgbClr val="006600"/>
                </a:solidFill>
                <a:latin typeface="Arial"/>
                <a:ea typeface="Arial"/>
                <a:cs typeface="Arial"/>
                <a:sym typeface="Arial"/>
              </a:rPr>
              <a:t>immediate and privately enjoyed</a:t>
            </a:r>
            <a:r>
              <a:rPr b="0" i="0" lang="en" sz="2600" u="none" cap="none" strike="noStrike">
                <a:solidFill>
                  <a:srgbClr val="0000FF"/>
                </a:solidFill>
                <a:latin typeface="Arial"/>
                <a:ea typeface="Arial"/>
                <a:cs typeface="Arial"/>
                <a:sym typeface="Arial"/>
              </a:rPr>
              <a:t>, while the </a:t>
            </a:r>
            <a:r>
              <a:rPr b="0" i="0" lang="en" sz="2600" u="none" cap="none" strike="noStrike">
                <a:solidFill>
                  <a:srgbClr val="C73C39"/>
                </a:solidFill>
                <a:latin typeface="Arial"/>
                <a:ea typeface="Arial"/>
                <a:cs typeface="Arial"/>
                <a:sym typeface="Arial"/>
              </a:rPr>
              <a:t>degradation</a:t>
            </a:r>
            <a:r>
              <a:rPr b="0" i="0" lang="en" sz="2600" u="none" cap="none" strike="noStrike">
                <a:solidFill>
                  <a:srgbClr val="0000FF"/>
                </a:solidFill>
                <a:latin typeface="Arial"/>
                <a:ea typeface="Arial"/>
                <a:cs typeface="Arial"/>
                <a:sym typeface="Arial"/>
              </a:rPr>
              <a:t> of the resource is </a:t>
            </a:r>
            <a:r>
              <a:rPr b="0" i="0" lang="en" sz="2600" u="none" cap="none" strike="noStrike">
                <a:solidFill>
                  <a:srgbClr val="C73C39"/>
                </a:solidFill>
                <a:latin typeface="Arial"/>
                <a:ea typeface="Arial"/>
                <a:cs typeface="Arial"/>
                <a:sym typeface="Arial"/>
              </a:rPr>
              <a:t>delayed and is distributed</a:t>
            </a:r>
            <a:r>
              <a:rPr b="0" i="0" lang="en" sz="2600" u="none" cap="none" strike="noStrike">
                <a:solidFill>
                  <a:srgbClr val="0000FF"/>
                </a:solidFill>
                <a:latin typeface="Arial"/>
                <a:ea typeface="Arial"/>
                <a:cs typeface="Arial"/>
                <a:sym typeface="Arial"/>
              </a:rPr>
              <a:t> among all.</a:t>
            </a:r>
            <a:endParaRPr/>
          </a:p>
          <a:p>
            <a:pPr indent="-393700" lvl="0" marL="457200" marR="0" rtl="0" algn="l">
              <a:lnSpc>
                <a:spcPct val="100000"/>
              </a:lnSpc>
              <a:spcBef>
                <a:spcPts val="0"/>
              </a:spcBef>
              <a:spcAft>
                <a:spcPts val="0"/>
              </a:spcAft>
              <a:buClr>
                <a:srgbClr val="0000FF"/>
              </a:buClr>
              <a:buSzPts val="2600"/>
              <a:buFont typeface="Arial"/>
              <a:buChar char="●"/>
            </a:pPr>
            <a:r>
              <a:rPr b="0" i="0" lang="en" sz="2600" u="none" cap="none" strike="noStrike">
                <a:solidFill>
                  <a:srgbClr val="0000FF"/>
                </a:solidFill>
                <a:latin typeface="Arial"/>
                <a:ea typeface="Arial"/>
                <a:cs typeface="Arial"/>
                <a:sym typeface="Arial"/>
              </a:rPr>
              <a:t>So, consumption goes on increasing until the resource degrades... </a:t>
            </a:r>
            <a:endParaRPr/>
          </a:p>
          <a:p>
            <a:pPr indent="0" lvl="0" marL="0" marR="0" rtl="0" algn="l">
              <a:lnSpc>
                <a:spcPct val="100000"/>
              </a:lnSpc>
              <a:spcBef>
                <a:spcPts val="0"/>
              </a:spcBef>
              <a:spcAft>
                <a:spcPts val="0"/>
              </a:spcAft>
              <a:buClr>
                <a:srgbClr val="000066"/>
              </a:buClr>
              <a:buFont typeface="Arial"/>
              <a:buNone/>
            </a:pPr>
            <a:r>
              <a:t/>
            </a:r>
            <a:endParaRPr b="0" i="0" sz="2800" u="none" cap="none" strike="noStrike">
              <a:solidFill>
                <a:srgbClr val="000000"/>
              </a:solidFill>
              <a:latin typeface="Arial"/>
              <a:ea typeface="Arial"/>
              <a:cs typeface="Arial"/>
              <a:sym typeface="Arial"/>
            </a:endParaRPr>
          </a:p>
        </p:txBody>
      </p:sp>
      <p:sp>
        <p:nvSpPr>
          <p:cNvPr id="939" name="Google Shape;939;p120"/>
          <p:cNvSpPr txBox="1"/>
          <p:nvPr/>
        </p:nvSpPr>
        <p:spPr>
          <a:xfrm>
            <a:off x="-25500" y="6248400"/>
            <a:ext cx="5924700" cy="548699"/>
          </a:xfrm>
          <a:prstGeom prst="rect">
            <a:avLst/>
          </a:prstGeom>
          <a:noFill/>
          <a:ln>
            <a:noFill/>
          </a:ln>
        </p:spPr>
        <p:txBody>
          <a:bodyPr anchorCtr="0" anchor="ctr" bIns="91425" lIns="91425" spcFirstLastPara="1" rIns="91425" wrap="square" tIns="91425">
            <a:noAutofit/>
          </a:bodyPr>
          <a:lstStyle/>
          <a:p>
            <a:pPr indent="0" lvl="0" marL="0" marR="0" rtl="0" algn="l">
              <a:lnSpc>
                <a:spcPct val="96000"/>
              </a:lnSpc>
              <a:spcBef>
                <a:spcPts val="0"/>
              </a:spcBef>
              <a:spcAft>
                <a:spcPts val="1000"/>
              </a:spcAft>
              <a:buClr>
                <a:schemeClr val="dk1"/>
              </a:buClr>
              <a:buFont typeface="Arial"/>
              <a:buNone/>
            </a:pPr>
            <a:r>
              <a:rPr b="0" i="0" lang="en" sz="1200" u="none" cap="none" strike="noStrike">
                <a:solidFill>
                  <a:schemeClr val="dk1"/>
                </a:solidFill>
                <a:latin typeface="Arial"/>
                <a:ea typeface="Arial"/>
                <a:cs typeface="Arial"/>
                <a:sym typeface="Arial"/>
              </a:rPr>
              <a:t>Garrett Hardin, </a:t>
            </a:r>
            <a:r>
              <a:rPr b="1" i="1" lang="en" sz="1200" u="none" cap="none" strike="noStrike">
                <a:solidFill>
                  <a:schemeClr val="dk1"/>
                </a:solidFill>
                <a:latin typeface="Arial"/>
                <a:ea typeface="Arial"/>
                <a:cs typeface="Arial"/>
                <a:sym typeface="Arial"/>
              </a:rPr>
              <a:t>1968</a:t>
            </a:r>
            <a:r>
              <a:rPr b="0" i="0" lang="en" sz="1200" u="none" cap="none" strike="noStrike">
                <a:solidFill>
                  <a:schemeClr val="dk1"/>
                </a:solidFill>
                <a:latin typeface="Arial"/>
                <a:ea typeface="Arial"/>
                <a:cs typeface="Arial"/>
                <a:sym typeface="Arial"/>
              </a:rPr>
              <a:t> </a:t>
            </a:r>
            <a:r>
              <a:rPr b="0" i="1" lang="en" sz="1200" u="none" cap="none" strike="noStrike">
                <a:solidFill>
                  <a:schemeClr val="dk1"/>
                </a:solidFill>
                <a:latin typeface="Arial"/>
                <a:ea typeface="Arial"/>
                <a:cs typeface="Arial"/>
                <a:sym typeface="Arial"/>
              </a:rPr>
              <a:t>Science</a:t>
            </a:r>
            <a:r>
              <a:rPr b="0" i="0" lang="en" sz="1200" u="none" cap="none" strike="noStrike">
                <a:solidFill>
                  <a:schemeClr val="dk1"/>
                </a:solidFill>
                <a:latin typeface="Arial"/>
                <a:ea typeface="Arial"/>
                <a:cs typeface="Arial"/>
                <a:sym typeface="Arial"/>
              </a:rPr>
              <a:t> </a:t>
            </a:r>
            <a:r>
              <a:rPr b="1" i="0" lang="en" sz="1200" u="none" cap="none" strike="noStrike">
                <a:solidFill>
                  <a:schemeClr val="dk1"/>
                </a:solidFill>
                <a:latin typeface="Arial"/>
                <a:ea typeface="Arial"/>
                <a:cs typeface="Arial"/>
                <a:sym typeface="Arial"/>
              </a:rPr>
              <a:t>162</a:t>
            </a:r>
            <a:r>
              <a:rPr b="0" i="0" lang="en" sz="1200" u="none" cap="none" strike="noStrike">
                <a:solidFill>
                  <a:schemeClr val="dk1"/>
                </a:solidFill>
                <a:latin typeface="Arial"/>
                <a:ea typeface="Arial"/>
                <a:cs typeface="Arial"/>
                <a:sym typeface="Arial"/>
              </a:rPr>
              <a:t> (3859): 1243–1248.  </a:t>
            </a:r>
            <a:r>
              <a:rPr b="0" i="0" lang="en" sz="1200" u="sng" cap="none" strike="noStrike">
                <a:solidFill>
                  <a:schemeClr val="hlink"/>
                </a:solidFill>
                <a:latin typeface="Arial"/>
                <a:ea typeface="Arial"/>
                <a:cs typeface="Arial"/>
                <a:sym typeface="Arial"/>
                <a:hlinkClick r:id="rId3"/>
              </a:rPr>
              <a:t>doi</a:t>
            </a:r>
            <a:r>
              <a:rPr b="0" i="0" lang="en" sz="1200" u="none" cap="none" strike="noStrike">
                <a:solidFill>
                  <a:schemeClr val="dk1"/>
                </a:solidFill>
                <a:latin typeface="Arial"/>
                <a:ea typeface="Arial"/>
                <a:cs typeface="Arial"/>
                <a:sym typeface="Arial"/>
              </a:rPr>
              <a:t>:</a:t>
            </a:r>
            <a:r>
              <a:rPr b="0" i="0" lang="en" sz="1200" u="sng" cap="none" strike="noStrike">
                <a:solidFill>
                  <a:schemeClr val="hlink"/>
                </a:solidFill>
                <a:latin typeface="Arial"/>
                <a:ea typeface="Arial"/>
                <a:cs typeface="Arial"/>
                <a:sym typeface="Arial"/>
                <a:hlinkClick r:id="rId4"/>
              </a:rPr>
              <a:t>10.1126/science.162.3859.1243</a:t>
            </a:r>
            <a:r>
              <a:rPr b="0" i="0" lang="en" sz="1200" u="none" cap="none" strike="noStrike">
                <a:solidFill>
                  <a:schemeClr val="dk1"/>
                </a:solidFill>
                <a:latin typeface="Arial"/>
                <a:ea typeface="Arial"/>
                <a:cs typeface="Arial"/>
                <a:sym typeface="Arial"/>
              </a:rPr>
              <a:t>.</a:t>
            </a:r>
            <a:r>
              <a:rPr b="0" i="0" lang="en" sz="1200" u="sng" cap="none" strike="noStrike">
                <a:solidFill>
                  <a:schemeClr val="hlink"/>
                </a:solidFill>
                <a:latin typeface="Arial"/>
                <a:ea typeface="Arial"/>
                <a:cs typeface="Arial"/>
                <a:sym typeface="Arial"/>
                <a:hlinkClick r:id="rId5"/>
              </a:rPr>
              <a:t>PMID</a:t>
            </a:r>
            <a:r>
              <a:rPr b="0" i="0" lang="en" sz="1200" u="none" cap="none" strike="noStrike">
                <a:solidFill>
                  <a:schemeClr val="dk1"/>
                </a:solidFill>
                <a:latin typeface="Arial"/>
                <a:ea typeface="Arial"/>
                <a:cs typeface="Arial"/>
                <a:sym typeface="Arial"/>
              </a:rPr>
              <a:t> </a:t>
            </a:r>
            <a:r>
              <a:rPr b="0" i="0" lang="en" sz="1200" u="sng" cap="none" strike="noStrike">
                <a:solidFill>
                  <a:schemeClr val="hlink"/>
                </a:solidFill>
                <a:latin typeface="Arial"/>
                <a:ea typeface="Arial"/>
                <a:cs typeface="Arial"/>
                <a:sym typeface="Arial"/>
                <a:hlinkClick r:id="rId6"/>
              </a:rPr>
              <a:t>5699198</a:t>
            </a:r>
            <a:r>
              <a:rPr b="0" i="0" lang="en" sz="1200" u="none" cap="none" strike="noStrike">
                <a:solidFill>
                  <a:schemeClr val="dk1"/>
                </a:solidFill>
                <a:latin typeface="Arial"/>
                <a:ea typeface="Arial"/>
                <a:cs typeface="Arial"/>
                <a:sym typeface="Arial"/>
              </a:rPr>
              <a:t>.</a:t>
            </a:r>
            <a:endParaRPr/>
          </a:p>
        </p:txBody>
      </p:sp>
      <p:sp>
        <p:nvSpPr>
          <p:cNvPr id="940" name="Google Shape;940;p120"/>
          <p:cNvSpPr txBox="1"/>
          <p:nvPr>
            <p:ph type="title"/>
          </p:nvPr>
        </p:nvSpPr>
        <p:spPr>
          <a:xfrm>
            <a:off x="67850" y="213350"/>
            <a:ext cx="8922899" cy="8231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000" u="none" cap="none" strike="noStrike">
                <a:solidFill>
                  <a:srgbClr val="C73C39"/>
                </a:solidFill>
                <a:latin typeface="Arial"/>
                <a:ea typeface="Arial"/>
                <a:cs typeface="Arial"/>
                <a:sym typeface="Arial"/>
              </a:rPr>
              <a:t>Unsustainability is a Tragedy of the Commons (Open Access Resources)</a:t>
            </a:r>
            <a:endParaRPr sz="3000"/>
          </a:p>
        </p:txBody>
      </p:sp>
      <p:sp>
        <p:nvSpPr>
          <p:cNvPr id="941" name="Google Shape;941;p120"/>
          <p:cNvSpPr txBox="1"/>
          <p:nvPr/>
        </p:nvSpPr>
        <p:spPr>
          <a:xfrm>
            <a:off x="-177900" y="5024500"/>
            <a:ext cx="8823600" cy="99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3000" u="none" cap="none" strike="noStrike">
                <a:solidFill>
                  <a:srgbClr val="FF0000"/>
                </a:solidFill>
                <a:latin typeface="Arial"/>
                <a:ea typeface="Arial"/>
                <a:cs typeface="Arial"/>
                <a:sym typeface="Arial"/>
              </a:rPr>
              <a:t>The socio-environmental crisis is a greatly magnified Tragedy of the Commons.</a:t>
            </a:r>
            <a:endParaRPr/>
          </a:p>
        </p:txBody>
      </p:sp>
      <p:sp>
        <p:nvSpPr>
          <p:cNvPr id="942" name="Google Shape;942;p120"/>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21"/>
          <p:cNvSpPr txBox="1"/>
          <p:nvPr>
            <p:ph idx="4294967295" type="body"/>
          </p:nvPr>
        </p:nvSpPr>
        <p:spPr>
          <a:xfrm>
            <a:off x="0" y="876825"/>
            <a:ext cx="9105600" cy="580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Watch Video: </a:t>
            </a:r>
            <a:r>
              <a:rPr lang="en" u="sng">
                <a:solidFill>
                  <a:schemeClr val="hlink"/>
                </a:solidFill>
                <a:hlinkClick r:id="rId3"/>
              </a:rPr>
              <a:t>Tragedy of the Commons │ The Problem with Open Access</a:t>
            </a:r>
            <a:r>
              <a:rPr lang="en"/>
              <a:t> (3.26 min)</a:t>
            </a:r>
            <a:endParaRPr/>
          </a:p>
          <a:p>
            <a:pPr indent="0" lvl="0" marL="0" rtl="0" algn="l">
              <a:spcBef>
                <a:spcPts val="600"/>
              </a:spcBef>
              <a:spcAft>
                <a:spcPts val="0"/>
              </a:spcAft>
              <a:buNone/>
            </a:pPr>
            <a:r>
              <a:t/>
            </a:r>
            <a:endParaRPr/>
          </a:p>
        </p:txBody>
      </p:sp>
      <p:sp>
        <p:nvSpPr>
          <p:cNvPr id="948" name="Google Shape;948;p1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e semantics of the model I'm working from use common goods/common property/ common pool resources (resources used by multiple people) and common property regimes (the institutions or social arrangements between people, the property rights regarding common pool resources).  &#10;&#10;We were taught that &quot;the commons&quot; is sort of an old term. It has issues because it blankets both common pool resources with no communication, no rules, no accountability, no punishment for those who break the rules, etc. (open access) and common pool resources with some cooperation or institution in place (common property regimes). &#10;&#10;When you get away from those aspects that allow people to trust one another and work together, the system looks like an open access system. The tragedy of the commons model describes what happens in that open access system. But not what happens when a common property regime is in place. But the term &quot;commons&quot; doesn't distinguish between the two. &#10;&#10;Further watching&#10;Some Field Ecology &#10;&quot; Allan Savory: How to green the world's deserts and reverse climate change&quot;&#10;https://www.youtube.com/watch?v=vpTHi..." id="949" name="Google Shape;949;p121" title="Tragedy of the Commons │ The Problem with Open Access">
            <a:hlinkClick r:id="rId4"/>
          </p:cNvPr>
          <p:cNvPicPr preferRelativeResize="0"/>
          <p:nvPr/>
        </p:nvPicPr>
        <p:blipFill>
          <a:blip r:embed="rId5">
            <a:alphaModFix/>
          </a:blip>
          <a:stretch>
            <a:fillRect/>
          </a:stretch>
        </p:blipFill>
        <p:spPr>
          <a:xfrm>
            <a:off x="2122000" y="1183150"/>
            <a:ext cx="4572000" cy="3429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22"/>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55" name="Google Shape;955;p122"/>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Environmental Movement</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956" name="Google Shape;956;p1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2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What has the world done about it?</a:t>
            </a:r>
            <a:endParaRPr b="1" i="0" sz="4000" u="none" cap="none" strike="noStrike">
              <a:solidFill>
                <a:schemeClr val="dk1"/>
              </a:solidFill>
              <a:latin typeface="Times New Roman"/>
              <a:ea typeface="Times New Roman"/>
              <a:cs typeface="Times New Roman"/>
              <a:sym typeface="Times New Roman"/>
            </a:endParaRPr>
          </a:p>
        </p:txBody>
      </p:sp>
      <p:sp>
        <p:nvSpPr>
          <p:cNvPr id="963" name="Google Shape;963;p123"/>
          <p:cNvSpPr txBox="1"/>
          <p:nvPr>
            <p:ph idx="1" type="body"/>
          </p:nvPr>
        </p:nvSpPr>
        <p:spPr>
          <a:xfrm>
            <a:off x="685800" y="1524000"/>
            <a:ext cx="77724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Rachel Carson: </a:t>
            </a:r>
            <a:r>
              <a:rPr b="0" i="1" lang="en" sz="3200" u="none" cap="none" strike="noStrike">
                <a:solidFill>
                  <a:schemeClr val="dk1"/>
                </a:solidFill>
                <a:latin typeface="Times New Roman"/>
                <a:ea typeface="Times New Roman"/>
                <a:cs typeface="Times New Roman"/>
                <a:sym typeface="Times New Roman"/>
              </a:rPr>
              <a:t>Silent Spring</a:t>
            </a:r>
            <a:r>
              <a:rPr b="0" i="0" lang="en" sz="3200" u="none" cap="none" strike="noStrike">
                <a:solidFill>
                  <a:schemeClr val="dk1"/>
                </a:solidFill>
                <a:latin typeface="Times New Roman"/>
                <a:ea typeface="Times New Roman"/>
                <a:cs typeface="Times New Roman"/>
                <a:sym typeface="Times New Roman"/>
              </a:rPr>
              <a:t> (1962)</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Environmental movement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Stockholm Conference (1972)</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UNEP, UN Conventions &amp; Agreements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Earth Summit, Agenda 21 (1992)</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World Summit on Sust. Development (2002)</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Intergovernmental Panel on Climate Change, Kyoto Protocol</a:t>
            </a:r>
            <a:endParaRPr b="0" i="0" sz="3200" u="none" cap="none" strike="noStrike">
              <a:solidFill>
                <a:schemeClr val="dk1"/>
              </a:solidFill>
              <a:latin typeface="Times New Roman"/>
              <a:ea typeface="Times New Roman"/>
              <a:cs typeface="Times New Roman"/>
              <a:sym typeface="Times New Roman"/>
            </a:endParaRPr>
          </a:p>
        </p:txBody>
      </p:sp>
      <p:sp>
        <p:nvSpPr>
          <p:cNvPr id="964" name="Google Shape;964;p123"/>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What has India done about it?</a:t>
            </a:r>
            <a:endParaRPr b="1" i="0" sz="4000" u="none" cap="none" strike="noStrike">
              <a:solidFill>
                <a:schemeClr val="dk1"/>
              </a:solidFill>
              <a:latin typeface="Times New Roman"/>
              <a:ea typeface="Times New Roman"/>
              <a:cs typeface="Times New Roman"/>
              <a:sym typeface="Times New Roman"/>
            </a:endParaRPr>
          </a:p>
        </p:txBody>
      </p:sp>
      <p:sp>
        <p:nvSpPr>
          <p:cNvPr id="971" name="Google Shape;971;p124"/>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Initial legislation: Water Act, etc.</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Post-Bhopal: Many laws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Environment Protection Act, 1986</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MoEF, Pollution Control Boards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Environmental Impact Assessment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Rise of civil society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Yet, environmental degradation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continues unabated !</a:t>
            </a:r>
            <a:endParaRPr b="0" i="0" sz="3200" u="none" cap="none" strike="noStrike">
              <a:solidFill>
                <a:schemeClr val="dk1"/>
              </a:solidFill>
              <a:latin typeface="Times New Roman"/>
              <a:ea typeface="Times New Roman"/>
              <a:cs typeface="Times New Roman"/>
              <a:sym typeface="Times New Roman"/>
            </a:endParaRPr>
          </a:p>
        </p:txBody>
      </p:sp>
      <p:sp>
        <p:nvSpPr>
          <p:cNvPr id="972" name="Google Shape;972;p12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12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lang="en"/>
              <a:t>I</a:t>
            </a:r>
            <a:r>
              <a:rPr b="0" i="0" lang="en" sz="3200" u="none" cap="none" strike="noStrike">
                <a:solidFill>
                  <a:schemeClr val="dk1"/>
                </a:solidFill>
                <a:latin typeface="Times New Roman"/>
                <a:ea typeface="Times New Roman"/>
                <a:cs typeface="Times New Roman"/>
                <a:sym typeface="Times New Roman"/>
              </a:rPr>
              <a:t>s there no hope, then?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If things are so bad and disaster is imminent, should I just give up?</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No, I must find out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 real enemy of the environment !</a:t>
            </a:r>
            <a:endParaRPr b="0" i="0" sz="3200" u="none" cap="none" strike="noStrike">
              <a:solidFill>
                <a:schemeClr val="dk1"/>
              </a:solidFill>
              <a:latin typeface="Times New Roman"/>
              <a:ea typeface="Times New Roman"/>
              <a:cs typeface="Times New Roman"/>
              <a:sym typeface="Times New Roman"/>
            </a:endParaRPr>
          </a:p>
        </p:txBody>
      </p:sp>
      <p:sp>
        <p:nvSpPr>
          <p:cNvPr id="980" name="Google Shape;980;p12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2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Who is </a:t>
            </a:r>
            <a:r>
              <a:rPr lang="en" sz="4000">
                <a:solidFill>
                  <a:schemeClr val="dk1"/>
                </a:solidFill>
                <a:latin typeface="Times New Roman"/>
                <a:ea typeface="Times New Roman"/>
                <a:cs typeface="Times New Roman"/>
                <a:sym typeface="Times New Roman"/>
              </a:rPr>
              <a:t>responsible</a:t>
            </a:r>
            <a:r>
              <a:rPr b="1" i="0" lang="en" sz="4000" u="none" cap="none" strike="noStrike">
                <a:solidFill>
                  <a:schemeClr val="dk1"/>
                </a:solidFill>
                <a:latin typeface="Times New Roman"/>
                <a:ea typeface="Times New Roman"/>
                <a:cs typeface="Times New Roman"/>
                <a:sym typeface="Times New Roman"/>
              </a:rPr>
              <a:t>?</a:t>
            </a:r>
            <a:endParaRPr b="1" i="0" sz="4000" u="none" cap="none" strike="noStrike">
              <a:solidFill>
                <a:schemeClr val="dk1"/>
              </a:solidFill>
              <a:latin typeface="Times New Roman"/>
              <a:ea typeface="Times New Roman"/>
              <a:cs typeface="Times New Roman"/>
              <a:sym typeface="Times New Roman"/>
            </a:endParaRPr>
          </a:p>
        </p:txBody>
      </p:sp>
      <p:sp>
        <p:nvSpPr>
          <p:cNvPr id="987" name="Google Shape;987;p126"/>
          <p:cNvSpPr txBox="1"/>
          <p:nvPr>
            <p:ph idx="1" type="body"/>
          </p:nvPr>
        </p:nvSpPr>
        <p:spPr>
          <a:xfrm>
            <a:off x="230850" y="971475"/>
            <a:ext cx="8839200" cy="51855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900"/>
              <a:buFont typeface="Times New Roman"/>
              <a:buChar char="●"/>
            </a:pPr>
            <a:r>
              <a:rPr lang="en"/>
              <a:t>My neighbour who throws the garbage on the street?</a:t>
            </a:r>
            <a:endParaRPr/>
          </a:p>
          <a:p>
            <a:pPr indent="-342900" lvl="0" marL="342900" rtl="0" algn="l">
              <a:spcBef>
                <a:spcPts val="0"/>
              </a:spcBef>
              <a:spcAft>
                <a:spcPts val="0"/>
              </a:spcAft>
              <a:buClr>
                <a:schemeClr val="dk1"/>
              </a:buClr>
              <a:buSzPts val="1900"/>
              <a:buFont typeface="Times New Roman"/>
              <a:buChar char="●"/>
            </a:pPr>
            <a:r>
              <a:rPr lang="en"/>
              <a:t>Rich countries like the US that consume and pollute a lot?</a:t>
            </a:r>
            <a:endParaRPr/>
          </a:p>
          <a:p>
            <a:pPr indent="-342900" lvl="0" marL="342900" rtl="0" algn="l">
              <a:spcBef>
                <a:spcPts val="0"/>
              </a:spcBef>
              <a:spcAft>
                <a:spcPts val="0"/>
              </a:spcAft>
              <a:buClr>
                <a:schemeClr val="dk1"/>
              </a:buClr>
              <a:buSzPts val="1900"/>
              <a:buFont typeface="Times New Roman"/>
              <a:buChar char="●"/>
            </a:pPr>
            <a:r>
              <a:rPr lang="en"/>
              <a:t>Companies that use natural resources and throw away the waste?</a:t>
            </a:r>
            <a:endParaRPr/>
          </a:p>
          <a:p>
            <a:pPr indent="-342900" lvl="0" marL="342900" rtl="0" algn="l">
              <a:spcBef>
                <a:spcPts val="0"/>
              </a:spcBef>
              <a:spcAft>
                <a:spcPts val="0"/>
              </a:spcAft>
              <a:buClr>
                <a:schemeClr val="dk1"/>
              </a:buClr>
              <a:buSzPts val="1900"/>
              <a:buFont typeface="Times New Roman"/>
              <a:buChar char="●"/>
            </a:pPr>
            <a:r>
              <a:rPr lang="en"/>
              <a:t>Corrupt officials who let the companies pollute?  </a:t>
            </a:r>
            <a:endParaRPr/>
          </a:p>
          <a:p>
            <a:pPr indent="-342900" lvl="0" marL="342900" rtl="0" algn="l">
              <a:spcBef>
                <a:spcPts val="0"/>
              </a:spcBef>
              <a:spcAft>
                <a:spcPts val="0"/>
              </a:spcAft>
              <a:buClr>
                <a:schemeClr val="dk1"/>
              </a:buClr>
              <a:buSzPts val="1900"/>
              <a:buFont typeface="Times New Roman"/>
              <a:buChar char="●"/>
            </a:pPr>
            <a:r>
              <a:rPr lang="en"/>
              <a:t>Municipalities that do not clear the garbage?</a:t>
            </a:r>
            <a:endParaRPr/>
          </a:p>
          <a:p>
            <a:pPr indent="-342900" lvl="0" marL="342900" rtl="0" algn="l">
              <a:spcBef>
                <a:spcPts val="0"/>
              </a:spcBef>
              <a:spcAft>
                <a:spcPts val="0"/>
              </a:spcAft>
              <a:buClr>
                <a:schemeClr val="dk1"/>
              </a:buClr>
              <a:buSzPts val="1900"/>
              <a:buFont typeface="Times New Roman"/>
              <a:buChar char="●"/>
            </a:pPr>
            <a:r>
              <a:rPr lang="en"/>
              <a:t>Overpopulation? But it only amplifies what is basically wrong. </a:t>
            </a:r>
            <a:endParaRPr/>
          </a:p>
          <a:p>
            <a:pPr indent="-342900" lvl="0" marL="342900" rtl="0" algn="l">
              <a:spcBef>
                <a:spcPts val="0"/>
              </a:spcBef>
              <a:spcAft>
                <a:spcPts val="0"/>
              </a:spcAft>
              <a:buClr>
                <a:schemeClr val="dk1"/>
              </a:buClr>
              <a:buSzPts val="1900"/>
              <a:buFont typeface="Times New Roman"/>
              <a:buChar char="●"/>
            </a:pPr>
            <a:r>
              <a:rPr lang="en"/>
              <a:t>Politics or the ‘system’? But, in a democracy, don’t we make the system? </a:t>
            </a:r>
            <a:endParaRPr/>
          </a:p>
          <a:p>
            <a:pPr indent="-342900" lvl="0" marL="342900" rtl="0" algn="l">
              <a:spcBef>
                <a:spcPts val="0"/>
              </a:spcBef>
              <a:spcAft>
                <a:spcPts val="0"/>
              </a:spcAft>
              <a:buClr>
                <a:schemeClr val="dk1"/>
              </a:buClr>
              <a:buSzPts val="1900"/>
              <a:buFont typeface="Times New Roman"/>
              <a:buChar char="●"/>
            </a:pPr>
            <a:r>
              <a:t/>
            </a:r>
            <a:endParaRPr sz="3200">
              <a:latin typeface="Times New Roman"/>
              <a:ea typeface="Times New Roman"/>
              <a:cs typeface="Times New Roman"/>
              <a:sym typeface="Times New Roman"/>
            </a:endParaRPr>
          </a:p>
        </p:txBody>
      </p:sp>
      <p:sp>
        <p:nvSpPr>
          <p:cNvPr id="988" name="Google Shape;988;p12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2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Who is responsible?</a:t>
            </a:r>
            <a:endParaRPr b="1" i="0" sz="4000" u="none" cap="none" strike="noStrike">
              <a:solidFill>
                <a:schemeClr val="dk1"/>
              </a:solidFill>
              <a:latin typeface="Times New Roman"/>
              <a:ea typeface="Times New Roman"/>
              <a:cs typeface="Times New Roman"/>
              <a:sym typeface="Times New Roman"/>
            </a:endParaRPr>
          </a:p>
        </p:txBody>
      </p:sp>
      <p:sp>
        <p:nvSpPr>
          <p:cNvPr id="995" name="Google Shape;995;p127"/>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Don’t say that you have nothing to do with it; you are party to it and also the sufferer.</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Don’t say you are helpless and insignificant; small steps make big impacts.</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90000"/>
              </a:lnSpc>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560"/>
              </a:spcBef>
              <a:spcAft>
                <a:spcPts val="0"/>
              </a:spcAft>
              <a:buClr>
                <a:schemeClr val="dk1"/>
              </a:buClr>
              <a:buFont typeface="Times New Roman"/>
              <a:buNone/>
            </a:pPr>
            <a:r>
              <a:rPr b="1" i="0" lang="en" sz="2800" u="none" cap="none" strike="noStrike">
                <a:solidFill>
                  <a:schemeClr val="dk1"/>
                </a:solidFill>
                <a:latin typeface="Times New Roman"/>
                <a:ea typeface="Times New Roman"/>
                <a:cs typeface="Times New Roman"/>
                <a:sym typeface="Times New Roman"/>
              </a:rPr>
              <a:t>I am responsible for the damage and for bringing change.</a:t>
            </a:r>
            <a:endParaRPr b="0" i="0" sz="3200" u="none" cap="none" strike="noStrike">
              <a:solidFill>
                <a:schemeClr val="dk1"/>
              </a:solidFill>
              <a:latin typeface="Times New Roman"/>
              <a:ea typeface="Times New Roman"/>
              <a:cs typeface="Times New Roman"/>
              <a:sym typeface="Times New Roman"/>
            </a:endParaRPr>
          </a:p>
        </p:txBody>
      </p:sp>
      <p:sp>
        <p:nvSpPr>
          <p:cNvPr id="996" name="Google Shape;996;p12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xEl>
                                              <p:pRg end="0" st="0"/>
                                            </p:txEl>
                                          </p:spTgt>
                                        </p:tgtEl>
                                        <p:attrNameLst>
                                          <p:attrName>style.visibility</p:attrName>
                                        </p:attrNameLst>
                                      </p:cBhvr>
                                      <p:to>
                                        <p:strVal val="visible"/>
                                      </p:to>
                                    </p:set>
                                    <p:animEffect filter="fade" transition="in">
                                      <p:cBhvr>
                                        <p:cTn dur="600"/>
                                        <p:tgtEl>
                                          <p:spTgt spid="9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xEl>
                                              <p:pRg end="1" st="1"/>
                                            </p:txEl>
                                          </p:spTgt>
                                        </p:tgtEl>
                                        <p:attrNameLst>
                                          <p:attrName>style.visibility</p:attrName>
                                        </p:attrNameLst>
                                      </p:cBhvr>
                                      <p:to>
                                        <p:strVal val="visible"/>
                                      </p:to>
                                    </p:set>
                                    <p:animEffect filter="fade" transition="in">
                                      <p:cBhvr>
                                        <p:cTn dur="600"/>
                                        <p:tgtEl>
                                          <p:spTgt spid="9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xEl>
                                              <p:pRg end="2" st="2"/>
                                            </p:txEl>
                                          </p:spTgt>
                                        </p:tgtEl>
                                        <p:attrNameLst>
                                          <p:attrName>style.visibility</p:attrName>
                                        </p:attrNameLst>
                                      </p:cBhvr>
                                      <p:to>
                                        <p:strVal val="visible"/>
                                      </p:to>
                                    </p:set>
                                    <p:animEffect filter="fade" transition="in">
                                      <p:cBhvr>
                                        <p:cTn dur="600"/>
                                        <p:tgtEl>
                                          <p:spTgt spid="9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xEl>
                                              <p:pRg end="3" st="3"/>
                                            </p:txEl>
                                          </p:spTgt>
                                        </p:tgtEl>
                                        <p:attrNameLst>
                                          <p:attrName>style.visibility</p:attrName>
                                        </p:attrNameLst>
                                      </p:cBhvr>
                                      <p:to>
                                        <p:strVal val="visible"/>
                                      </p:to>
                                    </p:set>
                                    <p:animEffect filter="fade" transition="in">
                                      <p:cBhvr>
                                        <p:cTn dur="600"/>
                                        <p:tgtEl>
                                          <p:spTgt spid="9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2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Our Attitudes and Actions are the Cause</a:t>
            </a:r>
            <a:endParaRPr/>
          </a:p>
        </p:txBody>
      </p:sp>
      <p:sp>
        <p:nvSpPr>
          <p:cNvPr id="1003" name="Google Shape;1003;p128"/>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My consumption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The waste that I create and throw away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sng" cap="none" strike="noStrike">
                <a:solidFill>
                  <a:schemeClr val="hlink"/>
                </a:solidFill>
                <a:latin typeface="Times New Roman"/>
                <a:ea typeface="Times New Roman"/>
                <a:cs typeface="Times New Roman"/>
                <a:sym typeface="Times New Roman"/>
                <a:hlinkClick r:id="rId3"/>
              </a:rPr>
              <a:t>NIMBY</a:t>
            </a:r>
            <a:r>
              <a:rPr b="0" i="0" lang="en" sz="3200" u="none" cap="none" strike="noStrike">
                <a:solidFill>
                  <a:schemeClr val="dk1"/>
                </a:solidFill>
                <a:latin typeface="Times New Roman"/>
                <a:ea typeface="Times New Roman"/>
                <a:cs typeface="Times New Roman"/>
                <a:sym typeface="Times New Roman"/>
              </a:rPr>
              <a:t> (Not In My BackYard) syndrome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The corruption that I support, directly or indirectly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The unsustainable or polluting nature of my work, my organization </a:t>
            </a:r>
            <a:endParaRPr b="0" i="0" sz="3200" u="none" cap="none" strike="noStrike">
              <a:solidFill>
                <a:schemeClr val="dk1"/>
              </a:solidFill>
              <a:latin typeface="Times New Roman"/>
              <a:ea typeface="Times New Roman"/>
              <a:cs typeface="Times New Roman"/>
              <a:sym typeface="Times New Roman"/>
            </a:endParaRPr>
          </a:p>
        </p:txBody>
      </p:sp>
      <p:sp>
        <p:nvSpPr>
          <p:cNvPr id="1004" name="Google Shape;1004;p12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Ecological Footprint</a:t>
            </a:r>
            <a:endParaRPr b="1" i="0" sz="3200" u="none" cap="none" strike="noStrike">
              <a:solidFill>
                <a:srgbClr val="C73C39"/>
              </a:solidFill>
              <a:latin typeface="Arial"/>
              <a:ea typeface="Arial"/>
              <a:cs typeface="Arial"/>
              <a:sym typeface="Arial"/>
            </a:endParaRPr>
          </a:p>
        </p:txBody>
      </p:sp>
      <p:sp>
        <p:nvSpPr>
          <p:cNvPr id="140" name="Google Shape;140;p21"/>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284163" lvl="0" marL="284163" marR="0" rtl="0" algn="l">
              <a:lnSpc>
                <a:spcPct val="100000"/>
              </a:lnSpc>
              <a:spcBef>
                <a:spcPts val="0"/>
              </a:spcBef>
              <a:spcAft>
                <a:spcPts val="0"/>
              </a:spcAft>
              <a:buClr>
                <a:srgbClr val="000066"/>
              </a:buClr>
              <a:buSzPts val="2400"/>
              <a:buFont typeface="Arial"/>
              <a:buChar char="•"/>
            </a:pPr>
            <a:r>
              <a:rPr b="0" i="0" lang="en" sz="2400" u="none" cap="none" strike="noStrike">
                <a:solidFill>
                  <a:srgbClr val="000066"/>
                </a:solidFill>
                <a:latin typeface="Arial"/>
                <a:ea typeface="Arial"/>
                <a:cs typeface="Arial"/>
                <a:sym typeface="Arial"/>
              </a:rPr>
              <a:t>Resources and ecosystem services are provided by Earth through the biogeochemical cycles and the biodiverse ecosystems.</a:t>
            </a:r>
            <a:endParaRPr/>
          </a:p>
          <a:p>
            <a:pPr indent="-284163" lvl="0" marL="284163" marR="0" rtl="0" algn="l">
              <a:lnSpc>
                <a:spcPct val="100000"/>
              </a:lnSpc>
              <a:spcBef>
                <a:spcPts val="0"/>
              </a:spcBef>
              <a:spcAft>
                <a:spcPts val="0"/>
              </a:spcAft>
              <a:buClr>
                <a:srgbClr val="000066"/>
              </a:buClr>
              <a:buSzPts val="2400"/>
              <a:buFont typeface="Arial"/>
              <a:buChar char="•"/>
            </a:pPr>
            <a:r>
              <a:rPr b="0" i="0" lang="en" sz="2400" u="none" cap="none" strike="noStrike">
                <a:solidFill>
                  <a:srgbClr val="000066"/>
                </a:solidFill>
                <a:latin typeface="Arial"/>
                <a:ea typeface="Arial"/>
                <a:cs typeface="Arial"/>
                <a:sym typeface="Arial"/>
              </a:rPr>
              <a:t>Human activities use up or degrade Earth’s resources, but Earth regenerates/recovers (biocapacity).</a:t>
            </a:r>
            <a:endParaRPr/>
          </a:p>
          <a:p>
            <a:pPr indent="-284163" lvl="0" marL="284163" marR="0" rtl="0" algn="l">
              <a:lnSpc>
                <a:spcPct val="100000"/>
              </a:lnSpc>
              <a:spcBef>
                <a:spcPts val="0"/>
              </a:spcBef>
              <a:spcAft>
                <a:spcPts val="0"/>
              </a:spcAft>
              <a:buClr>
                <a:srgbClr val="000066"/>
              </a:buClr>
              <a:buSzPts val="2400"/>
              <a:buFont typeface="Arial"/>
              <a:buChar char="•"/>
            </a:pPr>
            <a:r>
              <a:rPr b="1" i="0" lang="en" sz="2400" u="none" cap="none" strike="noStrike">
                <a:solidFill>
                  <a:srgbClr val="000066"/>
                </a:solidFill>
                <a:latin typeface="Arial"/>
                <a:ea typeface="Arial"/>
                <a:cs typeface="Arial"/>
                <a:sym typeface="Arial"/>
              </a:rPr>
              <a:t>Ecological Footprint is the amount of biologically productive land and sea area needed to supply the resources a human population consumes, and to assimilate associated waste.</a:t>
            </a:r>
            <a:endParaRPr/>
          </a:p>
          <a:p>
            <a:pPr indent="-284163" lvl="0" marL="284163" marR="0" rtl="0" algn="l">
              <a:lnSpc>
                <a:spcPct val="100000"/>
              </a:lnSpc>
              <a:spcBef>
                <a:spcPts val="0"/>
              </a:spcBef>
              <a:spcAft>
                <a:spcPts val="0"/>
              </a:spcAft>
              <a:buClr>
                <a:srgbClr val="000066"/>
              </a:buClr>
              <a:buSzPts val="2400"/>
              <a:buFont typeface="Arial"/>
              <a:buChar char="•"/>
            </a:pPr>
            <a:r>
              <a:rPr b="0" i="0" lang="en" sz="2400" u="none" cap="none" strike="noStrike">
                <a:solidFill>
                  <a:srgbClr val="000066"/>
                </a:solidFill>
                <a:latin typeface="Arial"/>
                <a:ea typeface="Arial"/>
                <a:cs typeface="Arial"/>
                <a:sym typeface="Arial"/>
              </a:rPr>
              <a:t>It is reported in area units. </a:t>
            </a:r>
            <a:endParaRPr/>
          </a:p>
          <a:p>
            <a:pPr indent="-284163" lvl="0" marL="284163" marR="0" rtl="0" algn="l">
              <a:lnSpc>
                <a:spcPct val="100000"/>
              </a:lnSpc>
              <a:spcBef>
                <a:spcPts val="0"/>
              </a:spcBef>
              <a:spcAft>
                <a:spcPts val="0"/>
              </a:spcAft>
              <a:buClr>
                <a:srgbClr val="000066"/>
              </a:buClr>
              <a:buSzPts val="2400"/>
              <a:buFont typeface="Arial"/>
              <a:buChar char="•"/>
            </a:pPr>
            <a:r>
              <a:rPr b="0" i="0" lang="en" sz="2400" u="none" cap="none" strike="noStrike">
                <a:solidFill>
                  <a:srgbClr val="000066"/>
                </a:solidFill>
                <a:latin typeface="Arial"/>
                <a:ea typeface="Arial"/>
                <a:cs typeface="Arial"/>
                <a:sym typeface="Arial"/>
              </a:rPr>
              <a:t>It attempts to quantify the human demand on the Earth's ecosystems.</a:t>
            </a:r>
            <a:endParaRPr/>
          </a:p>
          <a:p>
            <a:pPr indent="-284163" lvl="0" marL="284163" marR="0" rtl="0" algn="l">
              <a:lnSpc>
                <a:spcPct val="100000"/>
              </a:lnSpc>
              <a:spcBef>
                <a:spcPts val="0"/>
              </a:spcBef>
              <a:spcAft>
                <a:spcPts val="0"/>
              </a:spcAft>
              <a:buClr>
                <a:srgbClr val="000066"/>
              </a:buClr>
              <a:buSzPts val="2400"/>
              <a:buFont typeface="Arial"/>
              <a:buChar char="•"/>
            </a:pPr>
            <a:r>
              <a:rPr b="0" i="1" lang="en" sz="2400" u="none" cap="none" strike="noStrike">
                <a:solidFill>
                  <a:srgbClr val="000066"/>
                </a:solidFill>
                <a:latin typeface="Arial"/>
                <a:ea typeface="Arial"/>
                <a:cs typeface="Arial"/>
                <a:sym typeface="Arial"/>
              </a:rPr>
              <a:t>Can be calculated for an individual, a family, an organization, a country or the entire human population on the earth.</a:t>
            </a:r>
            <a:endParaRPr/>
          </a:p>
          <a:p>
            <a:pPr indent="-106363" lvl="0" marL="284163" marR="0" rtl="0" algn="l">
              <a:lnSpc>
                <a:spcPct val="100000"/>
              </a:lnSpc>
              <a:spcBef>
                <a:spcPts val="0"/>
              </a:spcBef>
              <a:spcAft>
                <a:spcPts val="0"/>
              </a:spcAft>
              <a:buClr>
                <a:srgbClr val="000066"/>
              </a:buClr>
              <a:buSzPts val="2800"/>
              <a:buFont typeface="Arial"/>
              <a:buNone/>
            </a:pPr>
            <a:r>
              <a:t/>
            </a:r>
            <a:endParaRPr b="0" i="0" sz="2800" u="none" cap="none" strike="noStrike">
              <a:solidFill>
                <a:srgbClr val="000066"/>
              </a:solidFill>
              <a:latin typeface="Arial"/>
              <a:ea typeface="Arial"/>
              <a:cs typeface="Arial"/>
              <a:sym typeface="Arial"/>
            </a:endParaRPr>
          </a:p>
          <a:p>
            <a:pPr indent="0" lvl="0" marL="0" marR="0" rtl="0" algn="l">
              <a:lnSpc>
                <a:spcPct val="100000"/>
              </a:lnSpc>
              <a:spcBef>
                <a:spcPts val="0"/>
              </a:spcBef>
              <a:spcAft>
                <a:spcPts val="0"/>
              </a:spcAft>
              <a:buClr>
                <a:srgbClr val="000066"/>
              </a:buClr>
              <a:buFont typeface="Arial"/>
              <a:buNone/>
            </a:pPr>
            <a:r>
              <a:t/>
            </a:r>
            <a:endParaRPr b="0" i="0" sz="2800" u="none" cap="none" strike="noStrike">
              <a:solidFill>
                <a:srgbClr val="000066"/>
              </a:solidFill>
              <a:latin typeface="Arial"/>
              <a:ea typeface="Arial"/>
              <a:cs typeface="Arial"/>
              <a:sym typeface="Arial"/>
            </a:endParaRPr>
          </a:p>
        </p:txBody>
      </p:sp>
      <p:sp>
        <p:nvSpPr>
          <p:cNvPr id="141" name="Google Shape;141;p2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29"/>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29"/>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So, I am now part of the problem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Can I become a part of the solution ? </a:t>
            </a:r>
            <a:endParaRPr b="0" i="0" sz="3200" u="none" cap="none" strike="noStrike">
              <a:solidFill>
                <a:schemeClr val="dk1"/>
              </a:solidFill>
              <a:latin typeface="Times New Roman"/>
              <a:ea typeface="Times New Roman"/>
              <a:cs typeface="Times New Roman"/>
              <a:sym typeface="Times New Roman"/>
            </a:endParaRPr>
          </a:p>
        </p:txBody>
      </p:sp>
      <p:sp>
        <p:nvSpPr>
          <p:cNvPr id="1012" name="Google Shape;1012;p12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3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019" name="Google Shape;1019;p13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720"/>
              </a:spcBef>
              <a:spcAft>
                <a:spcPts val="0"/>
              </a:spcAft>
              <a:buClr>
                <a:schemeClr val="dk1"/>
              </a:buClr>
              <a:buFont typeface="Times New Roman"/>
              <a:buNone/>
            </a:pPr>
            <a:r>
              <a:rPr lang="en" sz="3600">
                <a:latin typeface="Times New Roman"/>
                <a:ea typeface="Times New Roman"/>
                <a:cs typeface="Times New Roman"/>
                <a:sym typeface="Times New Roman"/>
              </a:rPr>
              <a:t>Yes!</a:t>
            </a:r>
            <a:endParaRPr sz="3600">
              <a:latin typeface="Times New Roman"/>
              <a:ea typeface="Times New Roman"/>
              <a:cs typeface="Times New Roman"/>
              <a:sym typeface="Times New Roman"/>
            </a:endParaRPr>
          </a:p>
          <a:p>
            <a:pPr indent="-342900" lvl="0" marL="342900" marR="0" rtl="0" algn="ctr">
              <a:lnSpc>
                <a:spcPct val="90000"/>
              </a:lnSpc>
              <a:spcBef>
                <a:spcPts val="720"/>
              </a:spcBef>
              <a:spcAft>
                <a:spcPts val="0"/>
              </a:spcAft>
              <a:buClr>
                <a:schemeClr val="dk1"/>
              </a:buClr>
              <a:buFont typeface="Times New Roman"/>
              <a:buNone/>
            </a:pPr>
            <a:r>
              <a:rPr b="0" i="1" lang="en" sz="3600" u="none" cap="none" strike="noStrike">
                <a:solidFill>
                  <a:schemeClr val="dk1"/>
                </a:solidFill>
                <a:latin typeface="Times New Roman"/>
                <a:ea typeface="Times New Roman"/>
                <a:cs typeface="Times New Roman"/>
                <a:sym typeface="Times New Roman"/>
              </a:rPr>
              <a:t>We are the ones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720"/>
              </a:spcBef>
              <a:spcAft>
                <a:spcPts val="0"/>
              </a:spcAft>
              <a:buClr>
                <a:schemeClr val="dk1"/>
              </a:buClr>
              <a:buFont typeface="Times New Roman"/>
              <a:buNone/>
            </a:pPr>
            <a:r>
              <a:rPr b="0" i="1" lang="en" sz="3600" u="none" cap="none" strike="noStrike">
                <a:solidFill>
                  <a:schemeClr val="dk1"/>
                </a:solidFill>
                <a:latin typeface="Times New Roman"/>
                <a:ea typeface="Times New Roman"/>
                <a:cs typeface="Times New Roman"/>
                <a:sym typeface="Times New Roman"/>
              </a:rPr>
              <a:t>we have been waiting for!</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r">
              <a:lnSpc>
                <a:spcPct val="90000"/>
              </a:lnSpc>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lnSpc>
                <a:spcPct val="90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June Jordan</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r">
              <a:lnSpc>
                <a:spcPct val="90000"/>
              </a:lnSpc>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I am the real cause of the problem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so I have to begin with myself </a:t>
            </a:r>
            <a:r>
              <a:rPr i="1" lang="en" sz="3200">
                <a:latin typeface="Times New Roman"/>
                <a:ea typeface="Times New Roman"/>
                <a:cs typeface="Times New Roman"/>
                <a:sym typeface="Times New Roman"/>
              </a:rPr>
              <a:t>!</a:t>
            </a:r>
            <a:r>
              <a:rPr b="0" i="1" lang="en" sz="3200" u="none" cap="none" strike="noStrike">
                <a:solidFill>
                  <a:schemeClr val="dk1"/>
                </a:solidFill>
                <a:latin typeface="Times New Roman"/>
                <a:ea typeface="Times New Roman"/>
                <a:cs typeface="Times New Roman"/>
                <a:sym typeface="Times New Roman"/>
              </a:rPr>
              <a: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020" name="Google Shape;1020;p130"/>
          <p:cNvSpPr/>
          <p:nvPr/>
        </p:nvSpPr>
        <p:spPr>
          <a:xfrm>
            <a:off x="7154863" y="3640138"/>
            <a:ext cx="18415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3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31"/>
          <p:cNvSpPr txBox="1"/>
          <p:nvPr/>
        </p:nvSpPr>
        <p:spPr>
          <a:xfrm>
            <a:off x="220200" y="538650"/>
            <a:ext cx="8695200" cy="59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t>Fine. I’m ready to do what it takes.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But what am I supposed to do?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What are WE supposed to do?</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solidFill>
                  <a:srgbClr val="0000FF"/>
                </a:solidFill>
              </a:rPr>
              <a:t>We all need to work towards:</a:t>
            </a:r>
            <a:endParaRPr sz="2800">
              <a:solidFill>
                <a:srgbClr val="0000FF"/>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 </a:t>
            </a:r>
            <a:endParaRPr sz="2800"/>
          </a:p>
          <a:p>
            <a:pPr indent="0" lvl="0" marL="0" rtl="0" algn="ctr">
              <a:spcBef>
                <a:spcPts val="0"/>
              </a:spcBef>
              <a:spcAft>
                <a:spcPts val="0"/>
              </a:spcAft>
              <a:buNone/>
            </a:pPr>
            <a:r>
              <a:rPr b="1" lang="en" sz="2800">
                <a:solidFill>
                  <a:srgbClr val="38761D"/>
                </a:solidFill>
              </a:rPr>
              <a:t>SUSTAINABLE DEVELOPMENT</a:t>
            </a:r>
            <a:endParaRPr b="1" sz="2800">
              <a:solidFill>
                <a:srgbClr val="38761D"/>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027" name="Google Shape;1027;p1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0" st="0"/>
                                            </p:txEl>
                                          </p:spTgt>
                                        </p:tgtEl>
                                        <p:attrNameLst>
                                          <p:attrName>style.visibility</p:attrName>
                                        </p:attrNameLst>
                                      </p:cBhvr>
                                      <p:to>
                                        <p:strVal val="visible"/>
                                      </p:to>
                                    </p:set>
                                    <p:animEffect filter="fade" transition="in">
                                      <p:cBhvr>
                                        <p:cTn dur="1000"/>
                                        <p:tgtEl>
                                          <p:spTgt spid="10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1" st="1"/>
                                            </p:txEl>
                                          </p:spTgt>
                                        </p:tgtEl>
                                        <p:attrNameLst>
                                          <p:attrName>style.visibility</p:attrName>
                                        </p:attrNameLst>
                                      </p:cBhvr>
                                      <p:to>
                                        <p:strVal val="visible"/>
                                      </p:to>
                                    </p:set>
                                    <p:animEffect filter="fade" transition="in">
                                      <p:cBhvr>
                                        <p:cTn dur="1000"/>
                                        <p:tgtEl>
                                          <p:spTgt spid="10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2" st="2"/>
                                            </p:txEl>
                                          </p:spTgt>
                                        </p:tgtEl>
                                        <p:attrNameLst>
                                          <p:attrName>style.visibility</p:attrName>
                                        </p:attrNameLst>
                                      </p:cBhvr>
                                      <p:to>
                                        <p:strVal val="visible"/>
                                      </p:to>
                                    </p:set>
                                    <p:animEffect filter="fade" transition="in">
                                      <p:cBhvr>
                                        <p:cTn dur="1000"/>
                                        <p:tgtEl>
                                          <p:spTgt spid="10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3" st="3"/>
                                            </p:txEl>
                                          </p:spTgt>
                                        </p:tgtEl>
                                        <p:attrNameLst>
                                          <p:attrName>style.visibility</p:attrName>
                                        </p:attrNameLst>
                                      </p:cBhvr>
                                      <p:to>
                                        <p:strVal val="visible"/>
                                      </p:to>
                                    </p:set>
                                    <p:animEffect filter="fade" transition="in">
                                      <p:cBhvr>
                                        <p:cTn dur="1000"/>
                                        <p:tgtEl>
                                          <p:spTgt spid="10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4" st="4"/>
                                            </p:txEl>
                                          </p:spTgt>
                                        </p:tgtEl>
                                        <p:attrNameLst>
                                          <p:attrName>style.visibility</p:attrName>
                                        </p:attrNameLst>
                                      </p:cBhvr>
                                      <p:to>
                                        <p:strVal val="visible"/>
                                      </p:to>
                                    </p:set>
                                    <p:animEffect filter="fade" transition="in">
                                      <p:cBhvr>
                                        <p:cTn dur="1000"/>
                                        <p:tgtEl>
                                          <p:spTgt spid="10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5" st="5"/>
                                            </p:txEl>
                                          </p:spTgt>
                                        </p:tgtEl>
                                        <p:attrNameLst>
                                          <p:attrName>style.visibility</p:attrName>
                                        </p:attrNameLst>
                                      </p:cBhvr>
                                      <p:to>
                                        <p:strVal val="visible"/>
                                      </p:to>
                                    </p:set>
                                    <p:animEffect filter="fade" transition="in">
                                      <p:cBhvr>
                                        <p:cTn dur="1000"/>
                                        <p:tgtEl>
                                          <p:spTgt spid="10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6" st="6"/>
                                            </p:txEl>
                                          </p:spTgt>
                                        </p:tgtEl>
                                        <p:attrNameLst>
                                          <p:attrName>style.visibility</p:attrName>
                                        </p:attrNameLst>
                                      </p:cBhvr>
                                      <p:to>
                                        <p:strVal val="visible"/>
                                      </p:to>
                                    </p:set>
                                    <p:animEffect filter="fade" transition="in">
                                      <p:cBhvr>
                                        <p:cTn dur="1000"/>
                                        <p:tgtEl>
                                          <p:spTgt spid="10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7" st="7"/>
                                            </p:txEl>
                                          </p:spTgt>
                                        </p:tgtEl>
                                        <p:attrNameLst>
                                          <p:attrName>style.visibility</p:attrName>
                                        </p:attrNameLst>
                                      </p:cBhvr>
                                      <p:to>
                                        <p:strVal val="visible"/>
                                      </p:to>
                                    </p:set>
                                    <p:animEffect filter="fade" transition="in">
                                      <p:cBhvr>
                                        <p:cTn dur="1000"/>
                                        <p:tgtEl>
                                          <p:spTgt spid="10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8" st="8"/>
                                            </p:txEl>
                                          </p:spTgt>
                                        </p:tgtEl>
                                        <p:attrNameLst>
                                          <p:attrName>style.visibility</p:attrName>
                                        </p:attrNameLst>
                                      </p:cBhvr>
                                      <p:to>
                                        <p:strVal val="visible"/>
                                      </p:to>
                                    </p:set>
                                    <p:animEffect filter="fade" transition="in">
                                      <p:cBhvr>
                                        <p:cTn dur="1000"/>
                                        <p:tgtEl>
                                          <p:spTgt spid="10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9" st="9"/>
                                            </p:txEl>
                                          </p:spTgt>
                                        </p:tgtEl>
                                        <p:attrNameLst>
                                          <p:attrName>style.visibility</p:attrName>
                                        </p:attrNameLst>
                                      </p:cBhvr>
                                      <p:to>
                                        <p:strVal val="visible"/>
                                      </p:to>
                                    </p:set>
                                    <p:animEffect filter="fade" transition="in">
                                      <p:cBhvr>
                                        <p:cTn dur="1000"/>
                                        <p:tgtEl>
                                          <p:spTgt spid="102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10" st="10"/>
                                            </p:txEl>
                                          </p:spTgt>
                                        </p:tgtEl>
                                        <p:attrNameLst>
                                          <p:attrName>style.visibility</p:attrName>
                                        </p:attrNameLst>
                                      </p:cBhvr>
                                      <p:to>
                                        <p:strVal val="visible"/>
                                      </p:to>
                                    </p:set>
                                    <p:animEffect filter="fade" transition="in">
                                      <p:cBhvr>
                                        <p:cTn dur="1000"/>
                                        <p:tgtEl>
                                          <p:spTgt spid="102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11" st="11"/>
                                            </p:txEl>
                                          </p:spTgt>
                                        </p:tgtEl>
                                        <p:attrNameLst>
                                          <p:attrName>style.visibility</p:attrName>
                                        </p:attrNameLst>
                                      </p:cBhvr>
                                      <p:to>
                                        <p:strVal val="visible"/>
                                      </p:to>
                                    </p:set>
                                    <p:animEffect filter="fade" transition="in">
                                      <p:cBhvr>
                                        <p:cTn dur="1000"/>
                                        <p:tgtEl>
                                          <p:spTgt spid="102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xEl>
                                              <p:pRg end="12" st="12"/>
                                            </p:txEl>
                                          </p:spTgt>
                                        </p:tgtEl>
                                        <p:attrNameLst>
                                          <p:attrName>style.visibility</p:attrName>
                                        </p:attrNameLst>
                                      </p:cBhvr>
                                      <p:to>
                                        <p:strVal val="visible"/>
                                      </p:to>
                                    </p:set>
                                    <p:animEffect filter="fade" transition="in">
                                      <p:cBhvr>
                                        <p:cTn dur="1000"/>
                                        <p:tgtEl>
                                          <p:spTgt spid="1026">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32"/>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033" name="Google Shape;1033;p132"/>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Sustainable Development</a:t>
            </a:r>
            <a:endParaRPr sz="2200">
              <a:solidFill>
                <a:srgbClr val="0000FF"/>
              </a:solidFill>
            </a:endParaRPr>
          </a:p>
        </p:txBody>
      </p:sp>
      <p:sp>
        <p:nvSpPr>
          <p:cNvPr id="1034" name="Google Shape;1034;p1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33"/>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Sustainable Development (SD)</a:t>
            </a:r>
            <a:endParaRPr/>
          </a:p>
        </p:txBody>
      </p:sp>
      <p:sp>
        <p:nvSpPr>
          <p:cNvPr id="1040" name="Google Shape;1040;p133"/>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SD is the </a:t>
            </a:r>
            <a:r>
              <a:rPr b="1" i="0" lang="en" sz="2800" u="none" cap="none" strike="noStrike">
                <a:solidFill>
                  <a:srgbClr val="000066"/>
                </a:solidFill>
                <a:latin typeface="Arial"/>
                <a:ea typeface="Arial"/>
                <a:cs typeface="Arial"/>
                <a:sym typeface="Arial"/>
              </a:rPr>
              <a:t>economic development</a:t>
            </a:r>
            <a:r>
              <a:rPr b="0" i="0" lang="en" sz="2800" u="none" cap="none" strike="noStrike">
                <a:solidFill>
                  <a:srgbClr val="000066"/>
                </a:solidFill>
                <a:latin typeface="Arial"/>
                <a:ea typeface="Arial"/>
                <a:cs typeface="Arial"/>
                <a:sym typeface="Arial"/>
              </a:rPr>
              <a:t> to meet </a:t>
            </a:r>
            <a:r>
              <a:rPr b="1" i="0" lang="en" sz="2800" u="none" cap="none" strike="noStrike">
                <a:solidFill>
                  <a:srgbClr val="000066"/>
                </a:solidFill>
                <a:latin typeface="Arial"/>
                <a:ea typeface="Arial"/>
                <a:cs typeface="Arial"/>
                <a:sym typeface="Arial"/>
              </a:rPr>
              <a:t>human needs </a:t>
            </a:r>
            <a:r>
              <a:rPr b="0" i="0" lang="en" sz="2800" u="none" cap="none" strike="noStrike">
                <a:solidFill>
                  <a:srgbClr val="000066"/>
                </a:solidFill>
                <a:latin typeface="Arial"/>
                <a:ea typeface="Arial"/>
                <a:cs typeface="Arial"/>
                <a:sym typeface="Arial"/>
              </a:rPr>
              <a:t>while preserving the </a:t>
            </a:r>
            <a:r>
              <a:rPr b="1" i="0" lang="en" sz="2800" u="none" cap="none" strike="noStrike">
                <a:solidFill>
                  <a:srgbClr val="000066"/>
                </a:solidFill>
                <a:latin typeface="Arial"/>
                <a:ea typeface="Arial"/>
                <a:cs typeface="Arial"/>
                <a:sym typeface="Arial"/>
              </a:rPr>
              <a:t>environment. </a:t>
            </a:r>
            <a:endParaRPr/>
          </a:p>
          <a:p>
            <a:pPr indent="-406400" lvl="0" marL="457200" marR="0" rtl="0" algn="l">
              <a:lnSpc>
                <a:spcPct val="100000"/>
              </a:lnSpc>
              <a:spcBef>
                <a:spcPts val="0"/>
              </a:spcBef>
              <a:spcAft>
                <a:spcPts val="0"/>
              </a:spcAft>
              <a:buClr>
                <a:srgbClr val="000000"/>
              </a:buClr>
              <a:buSzPts val="2800"/>
              <a:buFont typeface="Arial"/>
              <a:buChar char="●"/>
            </a:pPr>
            <a:r>
              <a:rPr b="0" i="0" lang="en" sz="2800" u="none" cap="none" strike="noStrike">
                <a:solidFill>
                  <a:srgbClr val="000000"/>
                </a:solidFill>
                <a:latin typeface="Arial"/>
                <a:ea typeface="Arial"/>
                <a:cs typeface="Arial"/>
                <a:sym typeface="Arial"/>
              </a:rPr>
              <a:t>Meet needs into the indefinite future.</a:t>
            </a:r>
            <a:endParaRPr/>
          </a:p>
          <a:p>
            <a:pPr indent="-406400" lvl="0" marL="457200" marR="0" rtl="0" algn="l">
              <a:lnSpc>
                <a:spcPct val="100000"/>
              </a:lnSpc>
              <a:spcBef>
                <a:spcPts val="0"/>
              </a:spcBef>
              <a:spcAft>
                <a:spcPts val="0"/>
              </a:spcAft>
              <a:buClr>
                <a:srgbClr val="000000"/>
              </a:buClr>
              <a:buSzPts val="2800"/>
              <a:buFont typeface="Arial"/>
              <a:buChar char="●"/>
            </a:pPr>
            <a:r>
              <a:rPr b="0" i="0" lang="en" sz="2800" u="none" cap="none" strike="noStrike">
                <a:solidFill>
                  <a:srgbClr val="DA0002"/>
                </a:solidFill>
                <a:latin typeface="Arial"/>
                <a:ea typeface="Arial"/>
                <a:cs typeface="Arial"/>
                <a:sym typeface="Arial"/>
              </a:rPr>
              <a:t>Present economic growth is unsustainable since it leads to social inequities and environmental damage.</a:t>
            </a:r>
            <a:endParaRPr/>
          </a:p>
          <a:p>
            <a:pPr indent="-406400" lvl="0" marL="457200" marR="0" rtl="0" algn="l">
              <a:lnSpc>
                <a:spcPct val="100000"/>
              </a:lnSpc>
              <a:spcBef>
                <a:spcPts val="0"/>
              </a:spcBef>
              <a:spcAft>
                <a:spcPts val="0"/>
              </a:spcAft>
              <a:buClr>
                <a:srgbClr val="000000"/>
              </a:buClr>
              <a:buSzPts val="2800"/>
              <a:buFont typeface="Arial"/>
              <a:buChar char="●"/>
            </a:pPr>
            <a:r>
              <a:rPr b="0" i="0" lang="en" sz="2800" u="none" cap="none" strike="noStrike">
                <a:solidFill>
                  <a:srgbClr val="000066"/>
                </a:solidFill>
                <a:latin typeface="Arial"/>
                <a:ea typeface="Arial"/>
                <a:cs typeface="Arial"/>
                <a:sym typeface="Arial"/>
              </a:rPr>
              <a:t>Economy, Society, Environment: 3 interdependent and mutually reinforcing pillars of SD.</a:t>
            </a:r>
            <a:r>
              <a:rPr b="0" i="0" lang="en" sz="2800" u="none" cap="none" strike="noStrike">
                <a:solidFill>
                  <a:srgbClr val="DA0002"/>
                </a:solidFill>
                <a:latin typeface="Arial"/>
                <a:ea typeface="Arial"/>
                <a:cs typeface="Arial"/>
                <a:sym typeface="Arial"/>
              </a:rPr>
              <a:t> </a:t>
            </a:r>
            <a:endParaRPr/>
          </a:p>
        </p:txBody>
      </p:sp>
      <p:sp>
        <p:nvSpPr>
          <p:cNvPr id="1041" name="Google Shape;1041;p133"/>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pic>
        <p:nvPicPr>
          <p:cNvPr id="1042" name="Google Shape;1042;p133"/>
          <p:cNvPicPr preferRelativeResize="0"/>
          <p:nvPr/>
        </p:nvPicPr>
        <p:blipFill>
          <a:blip r:embed="rId3">
            <a:alphaModFix/>
          </a:blip>
          <a:stretch>
            <a:fillRect/>
          </a:stretch>
        </p:blipFill>
        <p:spPr>
          <a:xfrm>
            <a:off x="3142613" y="4023138"/>
            <a:ext cx="5667375" cy="26574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34"/>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UNEP’s Sustainable Development Goals (SDGs)</a:t>
            </a:r>
            <a:endParaRPr sz="2900"/>
          </a:p>
        </p:txBody>
      </p:sp>
      <p:sp>
        <p:nvSpPr>
          <p:cNvPr id="1048" name="Google Shape;1048;p134"/>
          <p:cNvSpPr txBox="1"/>
          <p:nvPr>
            <p:ph idx="1" type="body"/>
          </p:nvPr>
        </p:nvSpPr>
        <p:spPr>
          <a:xfrm>
            <a:off x="0" y="876825"/>
            <a:ext cx="9105600" cy="580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049" name="Google Shape;1049;p1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0" name="Google Shape;1050;p134"/>
          <p:cNvPicPr preferRelativeResize="0"/>
          <p:nvPr/>
        </p:nvPicPr>
        <p:blipFill>
          <a:blip r:embed="rId3">
            <a:alphaModFix/>
          </a:blip>
          <a:stretch>
            <a:fillRect/>
          </a:stretch>
        </p:blipFill>
        <p:spPr>
          <a:xfrm>
            <a:off x="112875" y="815625"/>
            <a:ext cx="8992626" cy="60422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35"/>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5"/>
          <p:cNvSpPr txBox="1"/>
          <p:nvPr>
            <p:ph idx="1" type="body"/>
          </p:nvPr>
        </p:nvSpPr>
        <p:spPr>
          <a:xfrm>
            <a:off x="0" y="876825"/>
            <a:ext cx="9105600" cy="580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order to work towards Sustainable Development, we need to learn a lot of things….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We need to study this course for starters!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t>So, let’s get on with it!</a:t>
            </a:r>
            <a:endParaRPr b="1"/>
          </a:p>
        </p:txBody>
      </p:sp>
      <p:sp>
        <p:nvSpPr>
          <p:cNvPr id="1057" name="Google Shape;1057;p1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36"/>
          <p:cNvSpPr txBox="1"/>
          <p:nvPr>
            <p:ph idx="10" type="dt"/>
          </p:nvPr>
        </p:nvSpPr>
        <p:spPr>
          <a:xfrm>
            <a:off x="685800" y="64770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rgbClr val="FF6600"/>
                </a:solidFill>
                <a:latin typeface="Times New Roman"/>
                <a:ea typeface="Times New Roman"/>
                <a:cs typeface="Times New Roman"/>
                <a:sym typeface="Times New Roman"/>
              </a:rPr>
              <a:t>Wed. July 16, 2008</a:t>
            </a:r>
            <a:endParaRPr b="1" i="0" sz="1400" u="none" cap="none" strike="noStrike">
              <a:solidFill>
                <a:srgbClr val="FF6600"/>
              </a:solidFill>
              <a:latin typeface="Times New Roman"/>
              <a:ea typeface="Times New Roman"/>
              <a:cs typeface="Times New Roman"/>
              <a:sym typeface="Times New Roman"/>
            </a:endParaRPr>
          </a:p>
        </p:txBody>
      </p:sp>
      <p:sp>
        <p:nvSpPr>
          <p:cNvPr id="1064" name="Google Shape;1064;p136"/>
          <p:cNvSpPr txBox="1"/>
          <p:nvPr>
            <p:ph idx="11" type="ftr"/>
          </p:nvPr>
        </p:nvSpPr>
        <p:spPr>
          <a:xfrm>
            <a:off x="2590800" y="6434138"/>
            <a:ext cx="36576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 sz="1600" u="none" cap="none" strike="noStrike">
                <a:solidFill>
                  <a:srgbClr val="CC0000"/>
                </a:solidFill>
                <a:latin typeface="Times New Roman"/>
                <a:ea typeface="Times New Roman"/>
                <a:cs typeface="Times New Roman"/>
                <a:sym typeface="Times New Roman"/>
              </a:rPr>
              <a:t>AM220 Lecture 1</a:t>
            </a:r>
            <a:endParaRPr b="1" i="1" sz="1600" u="none" cap="none" strike="noStrike">
              <a:solidFill>
                <a:srgbClr val="CC0000"/>
              </a:solidFill>
              <a:latin typeface="Times New Roman"/>
              <a:ea typeface="Times New Roman"/>
              <a:cs typeface="Times New Roman"/>
              <a:sym typeface="Times New Roman"/>
            </a:endParaRPr>
          </a:p>
        </p:txBody>
      </p:sp>
      <p:pic>
        <p:nvPicPr>
          <p:cNvPr id="1065" name="Google Shape;1065;p136"/>
          <p:cNvPicPr preferRelativeResize="0"/>
          <p:nvPr/>
        </p:nvPicPr>
        <p:blipFill>
          <a:blip r:embed="rId3">
            <a:alphaModFix/>
          </a:blip>
          <a:stretch>
            <a:fillRect/>
          </a:stretch>
        </p:blipFill>
        <p:spPr>
          <a:xfrm>
            <a:off x="0" y="0"/>
            <a:ext cx="9144000" cy="6858000"/>
          </a:xfrm>
          <a:prstGeom prst="rect">
            <a:avLst/>
          </a:prstGeom>
          <a:noFill/>
          <a:ln>
            <a:noFill/>
          </a:ln>
        </p:spPr>
      </p:pic>
      <p:sp>
        <p:nvSpPr>
          <p:cNvPr id="1066" name="Google Shape;1066;p136"/>
          <p:cNvSpPr txBox="1"/>
          <p:nvPr>
            <p:ph type="ctrTitle"/>
          </p:nvPr>
        </p:nvSpPr>
        <p:spPr>
          <a:xfrm>
            <a:off x="533400" y="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4000" u="none" cap="none" strike="noStrike">
                <a:solidFill>
                  <a:schemeClr val="lt1"/>
                </a:solidFill>
                <a:latin typeface="Times New Roman"/>
                <a:ea typeface="Times New Roman"/>
                <a:cs typeface="Times New Roman"/>
                <a:sym typeface="Times New Roman"/>
              </a:rPr>
              <a:t>Thank You</a:t>
            </a:r>
            <a:endParaRPr b="1" i="0" sz="4000" u="none" cap="none" strike="noStrike">
              <a:solidFill>
                <a:schemeClr val="dk1"/>
              </a:solidFill>
              <a:latin typeface="Times New Roman"/>
              <a:ea typeface="Times New Roman"/>
              <a:cs typeface="Times New Roman"/>
              <a:sym typeface="Times New Roman"/>
            </a:endParaRPr>
          </a:p>
        </p:txBody>
      </p:sp>
      <p:sp>
        <p:nvSpPr>
          <p:cNvPr id="1067" name="Google Shape;1067;p136"/>
          <p:cNvSpPr txBox="1"/>
          <p:nvPr>
            <p:ph idx="1" type="subTitle"/>
          </p:nvPr>
        </p:nvSpPr>
        <p:spPr>
          <a:xfrm>
            <a:off x="1447800" y="19812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640"/>
              </a:spcBef>
              <a:spcAft>
                <a:spcPts val="0"/>
              </a:spcAft>
              <a:buClr>
                <a:schemeClr val="dk1"/>
              </a:buClr>
              <a:buFont typeface="Times New Roman"/>
              <a:buNone/>
            </a:pPr>
            <a:r>
              <a:rPr b="0" i="0" lang="en" sz="3200" u="none" cap="none" strike="noStrike">
                <a:solidFill>
                  <a:schemeClr val="lt1"/>
                </a:solidFill>
                <a:latin typeface="Times New Roman"/>
                <a:ea typeface="Times New Roman"/>
                <a:cs typeface="Times New Roman"/>
                <a:sym typeface="Times New Roman"/>
              </a:rPr>
              <a:t>Look forward to learning more about our wonderful environment with you…</a:t>
            </a:r>
            <a:endParaRPr b="0" i="0" sz="3200" u="none" cap="none" strike="noStrike">
              <a:solidFill>
                <a:schemeClr val="dk1"/>
              </a:solidFill>
              <a:latin typeface="Times New Roman"/>
              <a:ea typeface="Times New Roman"/>
              <a:cs typeface="Times New Roman"/>
              <a:sym typeface="Times New Roman"/>
            </a:endParaRPr>
          </a:p>
        </p:txBody>
      </p:sp>
      <p:sp>
        <p:nvSpPr>
          <p:cNvPr id="1068" name="Google Shape;1068;p1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2"/>
          <p:cNvPicPr preferRelativeResize="0"/>
          <p:nvPr/>
        </p:nvPicPr>
        <p:blipFill rotWithShape="1">
          <a:blip r:embed="rId3">
            <a:alphaModFix/>
          </a:blip>
          <a:srcRect b="0" l="0" r="0" t="0"/>
          <a:stretch/>
        </p:blipFill>
        <p:spPr>
          <a:xfrm>
            <a:off x="67850" y="906930"/>
            <a:ext cx="8922901" cy="5763068"/>
          </a:xfrm>
          <a:prstGeom prst="rect">
            <a:avLst/>
          </a:prstGeom>
          <a:noFill/>
          <a:ln>
            <a:noFill/>
          </a:ln>
        </p:spPr>
      </p:pic>
      <p:sp>
        <p:nvSpPr>
          <p:cNvPr id="147" name="Google Shape;147;p22"/>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Humanity’s Ecological Footprint</a:t>
            </a:r>
            <a:endParaRPr/>
          </a:p>
        </p:txBody>
      </p:sp>
      <p:sp>
        <p:nvSpPr>
          <p:cNvPr id="148" name="Google Shape;148;p22"/>
          <p:cNvSpPr txBox="1"/>
          <p:nvPr/>
        </p:nvSpPr>
        <p:spPr>
          <a:xfrm>
            <a:off x="76200" y="6395050"/>
            <a:ext cx="4499399" cy="41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World Footprint www.footprintnetwork.org</a:t>
            </a:r>
            <a:endParaRPr/>
          </a:p>
        </p:txBody>
      </p:sp>
      <p:sp>
        <p:nvSpPr>
          <p:cNvPr id="149" name="Google Shape;149;p22"/>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150" name="Google Shape;150;p22"/>
          <p:cNvSpPr/>
          <p:nvPr/>
        </p:nvSpPr>
        <p:spPr>
          <a:xfrm>
            <a:off x="1928794" y="4429132"/>
            <a:ext cx="6143668"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400" u="none" cap="none" strike="noStrike">
                <a:solidFill>
                  <a:srgbClr val="000000"/>
                </a:solidFill>
                <a:latin typeface="Arial"/>
                <a:ea typeface="Arial"/>
                <a:cs typeface="Arial"/>
                <a:sym typeface="Arial"/>
              </a:rPr>
              <a:t>Humanity is using up ecological services 1.5 times as fast as Earth can renew them.</a:t>
            </a:r>
            <a:r>
              <a:rPr b="0" baseline="30000" i="0" lang="en" sz="2400" u="sng" cap="none" strike="noStrike">
                <a:solidFill>
                  <a:schemeClr val="hlink"/>
                </a:solidFill>
                <a:latin typeface="Arial"/>
                <a:ea typeface="Arial"/>
                <a:cs typeface="Arial"/>
                <a:sym typeface="Arial"/>
                <a:hlinkClick r:id="rId5"/>
              </a:rPr>
              <a:t>[2]</a:t>
            </a:r>
            <a:endParaRPr b="0" i="0" sz="2400" u="none" cap="none" strike="noStrike">
              <a:solidFill>
                <a:srgbClr val="000000"/>
              </a:solidFill>
              <a:latin typeface="Arial"/>
              <a:ea typeface="Arial"/>
              <a:cs typeface="Arial"/>
              <a:sym typeface="Arial"/>
            </a:endParaRPr>
          </a:p>
        </p:txBody>
      </p:sp>
      <p:sp>
        <p:nvSpPr>
          <p:cNvPr id="151" name="Google Shape;151;p22"/>
          <p:cNvSpPr/>
          <p:nvPr/>
        </p:nvSpPr>
        <p:spPr>
          <a:xfrm rot="-5400000">
            <a:off x="4714876" y="4071942"/>
            <a:ext cx="428628" cy="142876"/>
          </a:xfrm>
          <a:prstGeom prst="rightArrow">
            <a:avLst>
              <a:gd fmla="val 50000" name="adj1"/>
              <a:gd fmla="val 50000" name="adj2"/>
            </a:avLst>
          </a:prstGeom>
          <a:solidFill>
            <a:schemeClr val="accent1"/>
          </a:solidFill>
          <a:ln cap="flat" cmpd="sng" w="25400">
            <a:solidFill>
              <a:srgbClr val="2A5E8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Font typeface="Arial"/>
              <a:buNone/>
            </a:pPr>
            <a:fld id="{00000000-1234-1234-1234-123412341234}" type="slidenum">
              <a:rPr lang="en"/>
              <a:t>‹#›</a:t>
            </a:fld>
            <a:endParaRPr/>
          </a:p>
        </p:txBody>
      </p:sp>
      <p:pic>
        <p:nvPicPr>
          <p:cNvPr id="157" name="Google Shape;157;p23"/>
          <p:cNvPicPr preferRelativeResize="0"/>
          <p:nvPr/>
        </p:nvPicPr>
        <p:blipFill>
          <a:blip r:embed="rId3">
            <a:alphaModFix/>
          </a:blip>
          <a:stretch>
            <a:fillRect/>
          </a:stretch>
        </p:blipFill>
        <p:spPr>
          <a:xfrm>
            <a:off x="0" y="33350"/>
            <a:ext cx="9144000" cy="5986275"/>
          </a:xfrm>
          <a:prstGeom prst="rect">
            <a:avLst/>
          </a:prstGeom>
          <a:noFill/>
          <a:ln>
            <a:noFill/>
          </a:ln>
        </p:spPr>
      </p:pic>
      <p:pic>
        <p:nvPicPr>
          <p:cNvPr id="158" name="Google Shape;158;p23"/>
          <p:cNvPicPr preferRelativeResize="0"/>
          <p:nvPr/>
        </p:nvPicPr>
        <p:blipFill>
          <a:blip r:embed="rId4">
            <a:alphaModFix/>
          </a:blip>
          <a:stretch>
            <a:fillRect/>
          </a:stretch>
        </p:blipFill>
        <p:spPr>
          <a:xfrm>
            <a:off x="7811875" y="4420795"/>
            <a:ext cx="1202125" cy="642803"/>
          </a:xfrm>
          <a:prstGeom prst="rect">
            <a:avLst/>
          </a:prstGeom>
          <a:noFill/>
          <a:ln>
            <a:noFill/>
          </a:ln>
        </p:spPr>
      </p:pic>
      <p:pic>
        <p:nvPicPr>
          <p:cNvPr id="159" name="Google Shape;159;p23"/>
          <p:cNvPicPr preferRelativeResize="0"/>
          <p:nvPr/>
        </p:nvPicPr>
        <p:blipFill>
          <a:blip r:embed="rId5">
            <a:alphaModFix/>
          </a:blip>
          <a:stretch>
            <a:fillRect/>
          </a:stretch>
        </p:blipFill>
        <p:spPr>
          <a:xfrm>
            <a:off x="5559627" y="4020250"/>
            <a:ext cx="4117775" cy="309925"/>
          </a:xfrm>
          <a:prstGeom prst="rect">
            <a:avLst/>
          </a:prstGeom>
          <a:noFill/>
          <a:ln>
            <a:noFill/>
          </a:ln>
        </p:spPr>
      </p:pic>
      <p:sp>
        <p:nvSpPr>
          <p:cNvPr id="160" name="Google Shape;160;p23"/>
          <p:cNvSpPr txBox="1"/>
          <p:nvPr/>
        </p:nvSpPr>
        <p:spPr>
          <a:xfrm>
            <a:off x="0" y="5943600"/>
            <a:ext cx="9144000" cy="871500"/>
          </a:xfrm>
          <a:prstGeom prst="rect">
            <a:avLst/>
          </a:prstGeom>
          <a:noFill/>
          <a:ln>
            <a:noFill/>
          </a:ln>
        </p:spPr>
        <p:txBody>
          <a:bodyPr anchorCtr="0" anchor="ctr" bIns="91425" lIns="91425" spcFirstLastPara="1" rIns="91425" wrap="square" tIns="91425">
            <a:noAutofit/>
          </a:bodyPr>
          <a:lstStyle/>
          <a:p>
            <a:pPr indent="0" lvl="0" marL="0" rtl="0" algn="ctr">
              <a:lnSpc>
                <a:spcPct val="93000"/>
              </a:lnSpc>
              <a:spcBef>
                <a:spcPts val="0"/>
              </a:spcBef>
              <a:spcAft>
                <a:spcPts val="0"/>
              </a:spcAft>
              <a:buNone/>
            </a:pPr>
            <a:r>
              <a:rPr b="1" lang="en" sz="1600">
                <a:solidFill>
                  <a:schemeClr val="dk1"/>
                </a:solidFill>
              </a:rPr>
              <a:t>Current status of the control variables for seven of the nine planetary boundaries.The green zone is the safe operating space, the yellow represents the zone of uncertainty (increasing risk), and the red is a high-risk zone. Published by AAAS.</a:t>
            </a:r>
            <a:endParaRPr b="1"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Problem of Unsustainability</a:t>
            </a:r>
            <a:endParaRPr/>
          </a:p>
        </p:txBody>
      </p:sp>
      <p:sp>
        <p:nvSpPr>
          <p:cNvPr id="166" name="Google Shape;166;p24"/>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330200" lvl="0" marL="342900" marR="0" rtl="0" algn="l">
              <a:lnSpc>
                <a:spcPct val="100000"/>
              </a:lnSpc>
              <a:spcBef>
                <a:spcPts val="0"/>
              </a:spcBef>
              <a:spcAft>
                <a:spcPts val="0"/>
              </a:spcAft>
              <a:buClr>
                <a:srgbClr val="000066"/>
              </a:buClr>
              <a:buSzPts val="2800"/>
              <a:buFont typeface="Arial"/>
              <a:buChar char="●"/>
            </a:pPr>
            <a:r>
              <a:rPr lang="en">
                <a:solidFill>
                  <a:srgbClr val="000066"/>
                </a:solidFill>
              </a:rPr>
              <a:t>Apart from the environmental crisis, we simultaneously have: </a:t>
            </a:r>
            <a:endParaRPr>
              <a:solidFill>
                <a:srgbClr val="000066"/>
              </a:solidFill>
            </a:endParaRPr>
          </a:p>
          <a:p>
            <a:pPr indent="-332921" lvl="1" marL="742950" marR="0" rtl="0" algn="l">
              <a:lnSpc>
                <a:spcPct val="100000"/>
              </a:lnSpc>
              <a:spcBef>
                <a:spcPts val="0"/>
              </a:spcBef>
              <a:spcAft>
                <a:spcPts val="0"/>
              </a:spcAft>
              <a:buClr>
                <a:srgbClr val="000066"/>
              </a:buClr>
              <a:buSzPts val="2800"/>
              <a:buFont typeface="Arial"/>
              <a:buChar char="o"/>
            </a:pPr>
            <a:r>
              <a:rPr b="0" i="0" lang="en" sz="2800" u="none" cap="none" strike="noStrike">
                <a:solidFill>
                  <a:srgbClr val="000066"/>
                </a:solidFill>
                <a:latin typeface="Arial"/>
                <a:ea typeface="Arial"/>
                <a:cs typeface="Arial"/>
                <a:sym typeface="Arial"/>
              </a:rPr>
              <a:t>Social crisis:</a:t>
            </a:r>
            <a:endParaRPr/>
          </a:p>
          <a:p>
            <a:pPr indent="-206828" lvl="2" marL="1143000" marR="0" rtl="0" algn="l">
              <a:lnSpc>
                <a:spcPct val="100000"/>
              </a:lnSpc>
              <a:spcBef>
                <a:spcPts val="0"/>
              </a:spcBef>
              <a:spcAft>
                <a:spcPts val="0"/>
              </a:spcAft>
              <a:buClr>
                <a:srgbClr val="0C343D"/>
              </a:buClr>
              <a:buSzPts val="2057"/>
              <a:buFont typeface="Courier New"/>
              <a:buChar char="■"/>
            </a:pPr>
            <a:r>
              <a:rPr b="0" i="0" lang="en" sz="2400" u="none" cap="none" strike="noStrike">
                <a:solidFill>
                  <a:srgbClr val="0C343D"/>
                </a:solidFill>
                <a:latin typeface="Arial"/>
                <a:ea typeface="Arial"/>
                <a:cs typeface="Arial"/>
                <a:sym typeface="Arial"/>
              </a:rPr>
              <a:t>War, oppression, terrorism, corruption: motivated by control over resources</a:t>
            </a:r>
            <a:endParaRPr/>
          </a:p>
          <a:p>
            <a:pPr indent="-206828" lvl="2" marL="1143000" marR="0" rtl="0" algn="l">
              <a:lnSpc>
                <a:spcPct val="100000"/>
              </a:lnSpc>
              <a:spcBef>
                <a:spcPts val="0"/>
              </a:spcBef>
              <a:spcAft>
                <a:spcPts val="0"/>
              </a:spcAft>
              <a:buClr>
                <a:srgbClr val="0C343D"/>
              </a:buClr>
              <a:buSzPts val="2057"/>
              <a:buFont typeface="Courier New"/>
              <a:buChar char="■"/>
            </a:pPr>
            <a:r>
              <a:rPr b="0" i="0" lang="en" sz="2400" u="none" cap="none" strike="noStrike">
                <a:solidFill>
                  <a:srgbClr val="0C343D"/>
                </a:solidFill>
                <a:latin typeface="Arial"/>
                <a:ea typeface="Arial"/>
                <a:cs typeface="Arial"/>
                <a:sym typeface="Arial"/>
              </a:rPr>
              <a:t>Growing slums, degrading morality, broken families,</a:t>
            </a:r>
            <a:endParaRPr/>
          </a:p>
          <a:p>
            <a:pPr indent="-206828" lvl="2" marL="1143000" marR="0" rtl="0" algn="l">
              <a:lnSpc>
                <a:spcPct val="100000"/>
              </a:lnSpc>
              <a:spcBef>
                <a:spcPts val="0"/>
              </a:spcBef>
              <a:spcAft>
                <a:spcPts val="0"/>
              </a:spcAft>
              <a:buClr>
                <a:srgbClr val="0C343D"/>
              </a:buClr>
              <a:buSzPts val="2057"/>
              <a:buFont typeface="Courier New"/>
              <a:buChar char="■"/>
            </a:pPr>
            <a:r>
              <a:rPr b="0" i="0" lang="en" sz="2400" u="none" cap="none" strike="noStrike">
                <a:solidFill>
                  <a:srgbClr val="0C343D"/>
                </a:solidFill>
                <a:latin typeface="Arial"/>
                <a:ea typeface="Arial"/>
                <a:cs typeface="Arial"/>
                <a:sym typeface="Arial"/>
              </a:rPr>
              <a:t>Basic needs: food, clothing and shelter—the very motivation for development—have not been satisfied.</a:t>
            </a:r>
            <a:endParaRPr/>
          </a:p>
          <a:p>
            <a:pPr indent="-206828" lvl="2" marL="1143000" marR="0" rtl="0" algn="l">
              <a:lnSpc>
                <a:spcPct val="100000"/>
              </a:lnSpc>
              <a:spcBef>
                <a:spcPts val="0"/>
              </a:spcBef>
              <a:spcAft>
                <a:spcPts val="0"/>
              </a:spcAft>
              <a:buClr>
                <a:srgbClr val="0C343D"/>
              </a:buClr>
              <a:buSzPts val="2057"/>
              <a:buFont typeface="Courier New"/>
              <a:buChar char="■"/>
            </a:pPr>
            <a:r>
              <a:rPr b="0" i="0" lang="en" sz="2400" u="none" cap="none" strike="noStrike">
                <a:solidFill>
                  <a:srgbClr val="0C343D"/>
                </a:solidFill>
                <a:latin typeface="Arial"/>
                <a:ea typeface="Arial"/>
                <a:cs typeface="Arial"/>
                <a:sym typeface="Arial"/>
              </a:rPr>
              <a:t>Poverty and hunger.</a:t>
            </a:r>
            <a:endParaRPr b="0" i="0" sz="2400" u="none" cap="none" strike="noStrike">
              <a:solidFill>
                <a:srgbClr val="0C343D"/>
              </a:solidFill>
              <a:latin typeface="Arial"/>
              <a:ea typeface="Arial"/>
              <a:cs typeface="Arial"/>
              <a:sym typeface="Arial"/>
            </a:endParaRPr>
          </a:p>
          <a:p>
            <a:pPr indent="-332921" lvl="1" marL="742950" marR="0" rtl="0" algn="l">
              <a:lnSpc>
                <a:spcPct val="100000"/>
              </a:lnSpc>
              <a:spcBef>
                <a:spcPts val="0"/>
              </a:spcBef>
              <a:spcAft>
                <a:spcPts val="0"/>
              </a:spcAft>
              <a:buClr>
                <a:srgbClr val="000066"/>
              </a:buClr>
              <a:buSzPts val="2800"/>
              <a:buFont typeface="Arial"/>
              <a:buChar char="o"/>
            </a:pPr>
            <a:r>
              <a:rPr b="0" i="0" lang="en" sz="2800" u="none" cap="none" strike="noStrike">
                <a:solidFill>
                  <a:srgbClr val="000066"/>
                </a:solidFill>
                <a:latin typeface="Arial"/>
                <a:ea typeface="Arial"/>
                <a:cs typeface="Arial"/>
                <a:sym typeface="Arial"/>
              </a:rPr>
              <a:t>Individual crisis </a:t>
            </a:r>
            <a:endParaRPr/>
          </a:p>
          <a:p>
            <a:pPr indent="-206828" lvl="2" marL="1143000" marR="0" rtl="0" algn="l">
              <a:lnSpc>
                <a:spcPct val="100000"/>
              </a:lnSpc>
              <a:spcBef>
                <a:spcPts val="0"/>
              </a:spcBef>
              <a:spcAft>
                <a:spcPts val="0"/>
              </a:spcAft>
              <a:buClr>
                <a:srgbClr val="0C343D"/>
              </a:buClr>
              <a:buSzPts val="2057"/>
              <a:buFont typeface="Courier New"/>
              <a:buChar char="■"/>
            </a:pPr>
            <a:r>
              <a:rPr b="0" i="0" lang="en" sz="2400" u="none" cap="none" strike="noStrike">
                <a:solidFill>
                  <a:srgbClr val="0C343D"/>
                </a:solidFill>
                <a:latin typeface="Arial"/>
                <a:ea typeface="Arial"/>
                <a:cs typeface="Arial"/>
                <a:sym typeface="Arial"/>
              </a:rPr>
              <a:t>Serious health problems: Cancers, heart disease, AIDS, infectious diseases, birth defects, anxiety, stress…</a:t>
            </a:r>
            <a:endParaRPr/>
          </a:p>
          <a:p>
            <a:pPr indent="0" lvl="0" marL="457200" marR="0" rtl="0" algn="l">
              <a:lnSpc>
                <a:spcPct val="100000"/>
              </a:lnSpc>
              <a:spcBef>
                <a:spcPts val="0"/>
              </a:spcBef>
              <a:spcAft>
                <a:spcPts val="0"/>
              </a:spcAft>
              <a:buClr>
                <a:srgbClr val="000066"/>
              </a:buClr>
              <a:buFont typeface="Arial"/>
              <a:buNone/>
            </a:pPr>
            <a:r>
              <a:t/>
            </a:r>
            <a:endParaRPr b="0" i="0" sz="2800" u="none" cap="none" strike="noStrike">
              <a:solidFill>
                <a:srgbClr val="000066"/>
              </a:solidFill>
              <a:latin typeface="Arial"/>
              <a:ea typeface="Arial"/>
              <a:cs typeface="Arial"/>
              <a:sym typeface="Arial"/>
            </a:endParaRPr>
          </a:p>
        </p:txBody>
      </p:sp>
      <p:sp>
        <p:nvSpPr>
          <p:cNvPr id="167" name="Google Shape;167;p24"/>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idx="4294967295" type="body"/>
          </p:nvPr>
        </p:nvSpPr>
        <p:spPr>
          <a:xfrm>
            <a:off x="0" y="985838"/>
            <a:ext cx="8780463" cy="55816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6600"/>
              </a:buClr>
              <a:buFont typeface="Arial"/>
              <a:buNone/>
            </a:pPr>
            <a:r>
              <a:rPr b="1" lang="en">
                <a:solidFill>
                  <a:srgbClr val="006600"/>
                </a:solidFill>
              </a:rPr>
              <a:t>Alas, d</a:t>
            </a:r>
            <a:r>
              <a:rPr b="1" i="0" lang="en" sz="3000" u="none" cap="none" strike="noStrike">
                <a:solidFill>
                  <a:srgbClr val="006600"/>
                </a:solidFill>
                <a:latin typeface="Arial"/>
                <a:ea typeface="Arial"/>
                <a:cs typeface="Arial"/>
                <a:sym typeface="Arial"/>
              </a:rPr>
              <a:t>evelopment, which aims at the survival, and prosperity of humanity, ironically threatens our very existence today.</a:t>
            </a:r>
            <a:endParaRPr/>
          </a:p>
          <a:p>
            <a:pPr indent="0" lvl="0" marL="0" marR="0" rtl="0" algn="l">
              <a:lnSpc>
                <a:spcPct val="100000"/>
              </a:lnSpc>
              <a:spcBef>
                <a:spcPts val="600"/>
              </a:spcBef>
              <a:spcAft>
                <a:spcPts val="0"/>
              </a:spcAft>
              <a:buClr>
                <a:srgbClr val="000000"/>
              </a:buClr>
              <a:buFont typeface="Arial"/>
              <a:buNone/>
            </a:pPr>
            <a:r>
              <a:t/>
            </a:r>
            <a:endParaRPr b="0" i="0" sz="3000" u="none" cap="none" strike="noStrike">
              <a:solidFill>
                <a:srgbClr val="000000"/>
              </a:solidFill>
              <a:latin typeface="Arial"/>
              <a:ea typeface="Arial"/>
              <a:cs typeface="Arial"/>
              <a:sym typeface="Arial"/>
            </a:endParaRPr>
          </a:p>
        </p:txBody>
      </p:sp>
      <p:sp>
        <p:nvSpPr>
          <p:cNvPr id="173" name="Google Shape;173;p25"/>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Quote for the Topic</a:t>
            </a:r>
            <a:endParaRPr b="1" i="0" sz="4000" u="none" cap="none" strike="noStrike">
              <a:solidFill>
                <a:schemeClr val="dk1"/>
              </a:solidFill>
              <a:latin typeface="Times New Roman"/>
              <a:ea typeface="Times New Roman"/>
              <a:cs typeface="Times New Roman"/>
              <a:sym typeface="Times New Roman"/>
            </a:endParaRPr>
          </a:p>
        </p:txBody>
      </p:sp>
      <p:sp>
        <p:nvSpPr>
          <p:cNvPr id="180" name="Google Shape;180;p26"/>
          <p:cNvSpPr txBox="1"/>
          <p:nvPr>
            <p:ph idx="1" type="body"/>
          </p:nvPr>
        </p:nvSpPr>
        <p:spPr>
          <a:xfrm>
            <a:off x="-76200" y="838200"/>
            <a:ext cx="6242400" cy="565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We stand at a critical moment in Earth's history,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A time when humanity must choose its future.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As the world becomes increasingly interdependent and fragile, the future at once holds great peril and great promise.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To move forward we must recognize that  in the midst of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A magnificent diversity of cultures and life forms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We are one human family and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400" u="none" cap="none" strike="noStrike">
                <a:solidFill>
                  <a:schemeClr val="dk1"/>
                </a:solidFill>
                <a:latin typeface="Times New Roman"/>
                <a:ea typeface="Times New Roman"/>
                <a:cs typeface="Times New Roman"/>
                <a:sym typeface="Times New Roman"/>
              </a:rPr>
              <a:t>one Earth community with a common destiny. </a:t>
            </a:r>
            <a:endParaRPr b="0" i="0" sz="2800" u="none" cap="none" strike="noStrike">
              <a:solidFill>
                <a:schemeClr val="dk1"/>
              </a:solidFill>
              <a:latin typeface="Times New Roman"/>
              <a:ea typeface="Times New Roman"/>
              <a:cs typeface="Times New Roman"/>
              <a:sym typeface="Times New Roman"/>
            </a:endParaRPr>
          </a:p>
        </p:txBody>
      </p:sp>
      <p:sp>
        <p:nvSpPr>
          <p:cNvPr id="181" name="Google Shape;181;p2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6"/>
          <p:cNvSpPr txBox="1"/>
          <p:nvPr/>
        </p:nvSpPr>
        <p:spPr>
          <a:xfrm>
            <a:off x="6366125" y="3370550"/>
            <a:ext cx="2739300" cy="9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u="sng">
                <a:solidFill>
                  <a:schemeClr val="hlink"/>
                </a:solidFill>
                <a:highlight>
                  <a:srgbClr val="F9F9F9"/>
                </a:highlight>
                <a:latin typeface="Roboto"/>
                <a:ea typeface="Roboto"/>
                <a:cs typeface="Roboto"/>
                <a:sym typeface="Roboto"/>
                <a:hlinkClick r:id="rId3"/>
              </a:rPr>
              <a:t>Earth Charter: Turning conscience into action for a thriving Earth.</a:t>
            </a:r>
            <a:r>
              <a:rPr lang="en" sz="2300">
                <a:solidFill>
                  <a:schemeClr val="dk1"/>
                </a:solidFill>
                <a:highlight>
                  <a:srgbClr val="F9F9F9"/>
                </a:highlight>
                <a:latin typeface="Roboto"/>
                <a:ea typeface="Roboto"/>
                <a:cs typeface="Roboto"/>
                <a:sym typeface="Roboto"/>
              </a:rPr>
              <a:t> (1.20min)</a:t>
            </a:r>
            <a:endParaRPr sz="2300">
              <a:solidFill>
                <a:schemeClr val="dk1"/>
              </a:solidFill>
              <a:highlight>
                <a:srgbClr val="F9F9F9"/>
              </a:highlight>
              <a:latin typeface="Roboto"/>
              <a:ea typeface="Roboto"/>
              <a:cs typeface="Roboto"/>
              <a:sym typeface="Roboto"/>
            </a:endParaRPr>
          </a:p>
        </p:txBody>
      </p:sp>
      <p:pic>
        <p:nvPicPr>
          <p:cNvPr descr="The Earth Charter is a document with 16 principles that turn conscience into action for a thriving Earth. &#10;&#10;Get to know the Earth Charter! Study and reflect on the worldview that is articulated in it. Then commit to using it.&#10;&#10;Apply it to your work,  school,  or business and let's build a more just, peaceful and sustainable world.&#10;&#10;We know you are ready. Now, let's get to work!&#10;www.earthcharter.org" id="183" name="Google Shape;183;p26" title="Earth Charter: Turning conscience into action for a thriving Earth.">
            <a:hlinkClick r:id="rId4"/>
          </p:cNvPr>
          <p:cNvPicPr preferRelativeResize="0"/>
          <p:nvPr/>
        </p:nvPicPr>
        <p:blipFill>
          <a:blip r:embed="rId5">
            <a:alphaModFix/>
          </a:blip>
          <a:stretch>
            <a:fillRect/>
          </a:stretch>
        </p:blipFill>
        <p:spPr>
          <a:xfrm>
            <a:off x="6273725" y="722425"/>
            <a:ext cx="2673000" cy="200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57200" y="152400"/>
            <a:ext cx="85704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Preamble to the </a:t>
            </a:r>
            <a:r>
              <a:rPr b="1" i="0" lang="en" sz="4000" u="sng" cap="none" strike="noStrike">
                <a:solidFill>
                  <a:schemeClr val="hlink"/>
                </a:solidFill>
                <a:latin typeface="Times New Roman"/>
                <a:ea typeface="Times New Roman"/>
                <a:cs typeface="Times New Roman"/>
                <a:sym typeface="Times New Roman"/>
                <a:hlinkClick r:id="rId3"/>
              </a:rPr>
              <a:t>Earth Charter</a:t>
            </a:r>
            <a:r>
              <a:rPr b="1" i="0" lang="en" sz="4000" u="none" cap="none" strike="noStrike">
                <a:solidFill>
                  <a:schemeClr val="dk1"/>
                </a:solidFill>
                <a:latin typeface="Times New Roman"/>
                <a:ea typeface="Times New Roman"/>
                <a:cs typeface="Times New Roman"/>
                <a:sym typeface="Times New Roman"/>
              </a:rPr>
              <a:t> (2000)</a:t>
            </a:r>
            <a:endParaRPr b="1" i="0" sz="4000" u="none" cap="none" strike="noStrike">
              <a:solidFill>
                <a:schemeClr val="dk1"/>
              </a:solidFill>
              <a:latin typeface="Times New Roman"/>
              <a:ea typeface="Times New Roman"/>
              <a:cs typeface="Times New Roman"/>
              <a:sym typeface="Times New Roman"/>
            </a:endParaRPr>
          </a:p>
        </p:txBody>
      </p:sp>
      <p:sp>
        <p:nvSpPr>
          <p:cNvPr id="190" name="Google Shape;190;p27"/>
          <p:cNvSpPr txBox="1"/>
          <p:nvPr>
            <p:ph idx="1" type="body"/>
          </p:nvPr>
        </p:nvSpPr>
        <p:spPr>
          <a:xfrm>
            <a:off x="194425" y="838200"/>
            <a:ext cx="6756000" cy="48006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We must join together to bring forth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a sustainable global society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founded on respect for nature,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universal human rights, economic justice,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and a culture of peace.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Towards this end, it is imperative that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we, the peoples of Earth,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declare our responsibility to one another,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to the greater community of life,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1" lang="en" sz="2800" u="none" cap="none" strike="noStrike">
                <a:solidFill>
                  <a:schemeClr val="dk1"/>
                </a:solidFill>
                <a:latin typeface="Times New Roman"/>
                <a:ea typeface="Times New Roman"/>
                <a:cs typeface="Times New Roman"/>
                <a:sym typeface="Times New Roman"/>
              </a:rPr>
              <a:t>and to future generations. </a:t>
            </a:r>
            <a:endParaRPr b="0" i="0" sz="3200" u="none" cap="none" strike="noStrike">
              <a:solidFill>
                <a:schemeClr val="dk1"/>
              </a:solidFill>
              <a:latin typeface="Times New Roman"/>
              <a:ea typeface="Times New Roman"/>
              <a:cs typeface="Times New Roman"/>
              <a:sym typeface="Times New Roman"/>
            </a:endParaRPr>
          </a:p>
        </p:txBody>
      </p:sp>
      <p:sp>
        <p:nvSpPr>
          <p:cNvPr id="191" name="Google Shape;191;p2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7"/>
          <p:cNvSpPr txBox="1"/>
          <p:nvPr/>
        </p:nvSpPr>
        <p:spPr>
          <a:xfrm>
            <a:off x="116400" y="5907300"/>
            <a:ext cx="8911200" cy="6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u="sng">
                <a:solidFill>
                  <a:schemeClr val="hlink"/>
                </a:solidFill>
                <a:highlight>
                  <a:srgbClr val="F9F9F9"/>
                </a:highlight>
                <a:latin typeface="Roboto"/>
                <a:ea typeface="Roboto"/>
                <a:cs typeface="Roboto"/>
                <a:sym typeface="Roboto"/>
                <a:hlinkClick r:id="rId4"/>
              </a:rPr>
              <a:t>The Earth Charter, Values and Principles for a Sustainable Future </a:t>
            </a:r>
            <a:r>
              <a:rPr lang="en" sz="2300">
                <a:solidFill>
                  <a:schemeClr val="dk1"/>
                </a:solidFill>
                <a:highlight>
                  <a:srgbClr val="F9F9F9"/>
                </a:highlight>
                <a:latin typeface="Roboto"/>
                <a:ea typeface="Roboto"/>
                <a:cs typeface="Roboto"/>
                <a:sym typeface="Roboto"/>
              </a:rPr>
              <a:t>(23 min)</a:t>
            </a:r>
            <a:endParaRPr/>
          </a:p>
        </p:txBody>
      </p:sp>
      <p:pic>
        <p:nvPicPr>
          <p:cNvPr descr="This 20 minute video features Earth Charter texts and beautiful imagery." id="193" name="Google Shape;193;p27" title="The Earth Charter, Values and Principles for a Sustainable Future">
            <a:hlinkClick r:id="rId5"/>
          </p:cNvPr>
          <p:cNvPicPr preferRelativeResize="0"/>
          <p:nvPr/>
        </p:nvPicPr>
        <p:blipFill>
          <a:blip r:embed="rId6">
            <a:alphaModFix/>
          </a:blip>
          <a:stretch>
            <a:fillRect/>
          </a:stretch>
        </p:blipFill>
        <p:spPr>
          <a:xfrm>
            <a:off x="6587550" y="4137350"/>
            <a:ext cx="2517925" cy="188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99" name="Google Shape;199;p28"/>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Course Description</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200" name="Google Shape;200;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3" name="Google Shape;63;p11"/>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0000FF"/>
              </a:buClr>
              <a:buSzPts val="2200"/>
              <a:buChar char="●"/>
            </a:pPr>
            <a:r>
              <a:rPr lang="en" sz="2200">
                <a:solidFill>
                  <a:srgbClr val="0000FF"/>
                </a:solidFill>
              </a:rPr>
              <a:t>The Nurturing Biosphere</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64" name="Google Shape;64;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Why Study This Course?</a:t>
            </a:r>
            <a:endParaRPr b="1" i="0" sz="4000" u="none" cap="none" strike="noStrike">
              <a:solidFill>
                <a:schemeClr val="dk1"/>
              </a:solidFill>
              <a:latin typeface="Times New Roman"/>
              <a:ea typeface="Times New Roman"/>
              <a:cs typeface="Times New Roman"/>
              <a:sym typeface="Times New Roman"/>
            </a:endParaRPr>
          </a:p>
        </p:txBody>
      </p:sp>
      <p:sp>
        <p:nvSpPr>
          <p:cNvPr id="207" name="Google Shape;207;p29"/>
          <p:cNvSpPr txBox="1"/>
          <p:nvPr>
            <p:ph idx="1" type="body"/>
          </p:nvPr>
        </p:nvSpPr>
        <p:spPr>
          <a:xfrm>
            <a:off x="105800" y="942625"/>
            <a:ext cx="8983800" cy="5761500"/>
          </a:xfrm>
          <a:prstGeom prst="rect">
            <a:avLst/>
          </a:prstGeom>
          <a:noFill/>
          <a:ln>
            <a:noFill/>
          </a:ln>
        </p:spPr>
        <p:txBody>
          <a:bodyPr anchorCtr="0" anchor="t" bIns="45700" lIns="91425" spcFirstLastPara="1" rIns="91425" wrap="square" tIns="45700">
            <a:noAutofit/>
          </a:bodyPr>
          <a:lstStyle/>
          <a:p>
            <a:pPr indent="-412750" lvl="0" marL="342900" rtl="0" algn="l">
              <a:spcBef>
                <a:spcPts val="0"/>
              </a:spcBef>
              <a:spcAft>
                <a:spcPts val="0"/>
              </a:spcAft>
              <a:buSzPts val="3000"/>
              <a:buChar char="●"/>
            </a:pPr>
            <a:r>
              <a:rPr lang="en"/>
              <a:t>Earth-threatening anthropogenic environmental issues</a:t>
            </a:r>
            <a:endParaRPr/>
          </a:p>
          <a:p>
            <a:pPr indent="-285750" lvl="1" marL="742950" rtl="0" algn="l">
              <a:spcBef>
                <a:spcPts val="0"/>
              </a:spcBef>
              <a:spcAft>
                <a:spcPts val="0"/>
              </a:spcAft>
              <a:buSzPts val="2400"/>
              <a:buChar char="○"/>
            </a:pPr>
            <a:r>
              <a:rPr lang="en"/>
              <a:t>In developed countries, pollution and environmental damage may be less obvious </a:t>
            </a:r>
            <a:endParaRPr/>
          </a:p>
          <a:p>
            <a:pPr indent="-285750" lvl="1" marL="742950" rtl="0" algn="l">
              <a:spcBef>
                <a:spcPts val="0"/>
              </a:spcBef>
              <a:spcAft>
                <a:spcPts val="0"/>
              </a:spcAft>
              <a:buSzPts val="2400"/>
              <a:buChar char="○"/>
            </a:pPr>
            <a:r>
              <a:rPr lang="en"/>
              <a:t>Shocking state of the environment in India...all around us.</a:t>
            </a:r>
            <a:endParaRPr/>
          </a:p>
          <a:p>
            <a:pPr indent="-412750" lvl="0" marL="342900" rtl="0" algn="l">
              <a:spcBef>
                <a:spcPts val="0"/>
              </a:spcBef>
              <a:spcAft>
                <a:spcPts val="0"/>
              </a:spcAft>
              <a:buSzPts val="3000"/>
              <a:buChar char="●"/>
            </a:pPr>
            <a:r>
              <a:rPr lang="en"/>
              <a:t>Simultaneous social problems that are deeply intertwined with environmental problems. </a:t>
            </a:r>
            <a:endParaRPr/>
          </a:p>
          <a:p>
            <a:pPr indent="-412750" lvl="0" marL="342900" rtl="0" algn="l">
              <a:spcBef>
                <a:spcPts val="0"/>
              </a:spcBef>
              <a:spcAft>
                <a:spcPts val="0"/>
              </a:spcAft>
              <a:buSzPts val="3000"/>
              <a:buChar char="●"/>
            </a:pPr>
            <a:r>
              <a:rPr lang="en"/>
              <a:t>You can never even begin to solve a problem unless you first understand the problem and its solution.</a:t>
            </a:r>
            <a:endParaRPr/>
          </a:p>
          <a:p>
            <a:pPr indent="-412750" lvl="0" marL="342900" rtl="0" algn="l">
              <a:spcBef>
                <a:spcPts val="0"/>
              </a:spcBef>
              <a:spcAft>
                <a:spcPts val="0"/>
              </a:spcAft>
              <a:buSzPts val="3000"/>
              <a:buChar char="●"/>
            </a:pPr>
            <a:r>
              <a:rPr lang="en"/>
              <a:t>The more complex the problem, the deeper your understanding should be. </a:t>
            </a:r>
            <a:endParaRPr/>
          </a:p>
          <a:p>
            <a:pPr indent="-412750" lvl="0" marL="342900" rtl="0" algn="l">
              <a:spcBef>
                <a:spcPts val="0"/>
              </a:spcBef>
              <a:spcAft>
                <a:spcPts val="0"/>
              </a:spcAft>
              <a:buSzPts val="3000"/>
              <a:buChar char="●"/>
            </a:pPr>
            <a:r>
              <a:rPr lang="en"/>
              <a:t>Education for Sustainability is therefore essential.</a:t>
            </a:r>
            <a:endParaRPr/>
          </a:p>
          <a:p>
            <a:pPr indent="0" lvl="0" marL="0" marR="0" rtl="0" algn="l">
              <a:spcBef>
                <a:spcPts val="640"/>
              </a:spcBef>
              <a:spcAft>
                <a:spcPts val="0"/>
              </a:spcAft>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08" name="Google Shape;208;p2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10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10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1000"/>
                                        <p:tgtEl>
                                          <p:spTgt spid="2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animEffect filter="fade" transition="in">
                                      <p:cBhvr>
                                        <p:cTn dur="1000"/>
                                        <p:tgtEl>
                                          <p:spTgt spid="2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animEffect filter="fade" transition="in">
                                      <p:cBhvr>
                                        <p:cTn dur="1000"/>
                                        <p:tgtEl>
                                          <p:spTgt spid="20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Textbooks and Notes</a:t>
            </a:r>
            <a:endParaRPr b="1" i="0" sz="4000" u="none" cap="none" strike="noStrike">
              <a:solidFill>
                <a:schemeClr val="dk1"/>
              </a:solidFill>
              <a:latin typeface="Times New Roman"/>
              <a:ea typeface="Times New Roman"/>
              <a:cs typeface="Times New Roman"/>
              <a:sym typeface="Times New Roman"/>
            </a:endParaRPr>
          </a:p>
        </p:txBody>
      </p:sp>
      <p:sp>
        <p:nvSpPr>
          <p:cNvPr id="215" name="Google Shape;215;p30"/>
          <p:cNvSpPr txBox="1"/>
          <p:nvPr>
            <p:ph idx="1" type="body"/>
          </p:nvPr>
        </p:nvSpPr>
        <p:spPr>
          <a:xfrm>
            <a:off x="152400" y="1219200"/>
            <a:ext cx="8610600" cy="472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Course Website: https://sites.google.com/site/amritaevs</a:t>
            </a:r>
            <a:endParaRPr b="0" i="0" sz="2800" u="none" cap="none" strike="noStrike">
              <a:solidFill>
                <a:schemeClr val="dk1"/>
              </a:solidFill>
              <a:latin typeface="Times New Roman"/>
              <a:ea typeface="Times New Roman"/>
              <a:cs typeface="Times New Roman"/>
              <a:sym typeface="Times New Roman"/>
            </a:endParaRPr>
          </a:p>
          <a:p>
            <a:pPr indent="0" lvl="0" marL="0" marR="0" rtl="0" algn="l">
              <a:spcBef>
                <a:spcPts val="56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Course Material is provided </a:t>
            </a:r>
            <a:r>
              <a:rPr lang="en" sz="2800"/>
              <a:t>on the website.</a:t>
            </a:r>
            <a:endParaRPr sz="2000" u="none">
              <a:solidFill>
                <a:schemeClr val="dk1"/>
              </a:solidFill>
            </a:endParaRPr>
          </a:p>
          <a:p>
            <a:pPr indent="0" lvl="0" marL="0" marR="0" rtl="0" algn="l">
              <a:spcBef>
                <a:spcPts val="560"/>
              </a:spcBef>
              <a:spcAft>
                <a:spcPts val="0"/>
              </a:spcAft>
              <a:buNone/>
            </a:pPr>
            <a:r>
              <a:t/>
            </a:r>
            <a:endParaRPr sz="2800"/>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Reference Books: </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R. Rajagopalan “Environmental Studies-From Crisis to Cure”, Oxford University Press. </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G.T. Miller Jr., “Environmental Science”, 11</a:t>
            </a:r>
            <a:r>
              <a:rPr b="0" baseline="30000" i="0" lang="en" sz="2400" u="none" cap="none" strike="noStrike">
                <a:solidFill>
                  <a:schemeClr val="dk1"/>
                </a:solidFill>
                <a:latin typeface="Times New Roman"/>
                <a:ea typeface="Times New Roman"/>
                <a:cs typeface="Times New Roman"/>
                <a:sym typeface="Times New Roman"/>
              </a:rPr>
              <a:t>th</a:t>
            </a:r>
            <a:r>
              <a:rPr b="0" i="0" lang="en" sz="2400" u="none" cap="none" strike="noStrike">
                <a:solidFill>
                  <a:schemeClr val="dk1"/>
                </a:solidFill>
                <a:latin typeface="Times New Roman"/>
                <a:ea typeface="Times New Roman"/>
                <a:cs typeface="Times New Roman"/>
                <a:sym typeface="Times New Roman"/>
              </a:rPr>
              <a:t> Edition, Cenage Learning India Pvt. Ltd., 2008.</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Benny Joseph “Environmental Studies”, Tata McGraw-Hill Publishing Company Limited, 2006.</a:t>
            </a:r>
            <a:endParaRPr b="0" i="0" sz="2800" u="none" cap="none" strike="noStrike">
              <a:solidFill>
                <a:schemeClr val="dk1"/>
              </a:solidFill>
              <a:latin typeface="Times New Roman"/>
              <a:ea typeface="Times New Roman"/>
              <a:cs typeface="Times New Roman"/>
              <a:sym typeface="Times New Roman"/>
            </a:endParaRPr>
          </a:p>
        </p:txBody>
      </p:sp>
      <p:sp>
        <p:nvSpPr>
          <p:cNvPr id="216" name="Google Shape;216;p3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Teaching Approach</a:t>
            </a:r>
            <a:endParaRPr b="1" i="0" sz="4000" u="none" cap="none" strike="noStrike">
              <a:solidFill>
                <a:schemeClr val="dk1"/>
              </a:solidFill>
              <a:latin typeface="Times New Roman"/>
              <a:ea typeface="Times New Roman"/>
              <a:cs typeface="Times New Roman"/>
              <a:sym typeface="Times New Roman"/>
            </a:endParaRPr>
          </a:p>
        </p:txBody>
      </p:sp>
      <p:sp>
        <p:nvSpPr>
          <p:cNvPr id="223" name="Google Shape;223;p31"/>
          <p:cNvSpPr txBox="1"/>
          <p:nvPr>
            <p:ph idx="1" type="body"/>
          </p:nvPr>
        </p:nvSpPr>
        <p:spPr>
          <a:xfrm>
            <a:off x="685800" y="1371600"/>
            <a:ext cx="77724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Interactive, Open Discussions, Active Feedback</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Class participation is critical</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Medium level of difficulty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Attendance is mandatory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Will be required to come up and talk/present frequently.</a:t>
            </a:r>
            <a:endParaRPr b="0" i="0" sz="3200" u="none" cap="none" strike="noStrike">
              <a:solidFill>
                <a:schemeClr val="dk1"/>
              </a:solidFill>
              <a:latin typeface="Times New Roman"/>
              <a:ea typeface="Times New Roman"/>
              <a:cs typeface="Times New Roman"/>
              <a:sym typeface="Times New Roman"/>
            </a:endParaRPr>
          </a:p>
        </p:txBody>
      </p:sp>
      <p:sp>
        <p:nvSpPr>
          <p:cNvPr id="224" name="Google Shape;224;p31"/>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idx="1" type="body"/>
          </p:nvPr>
        </p:nvSpPr>
        <p:spPr>
          <a:xfrm>
            <a:off x="152400" y="1066800"/>
            <a:ext cx="8839200" cy="5791200"/>
          </a:xfrm>
          <a:prstGeom prst="rect">
            <a:avLst/>
          </a:prstGeom>
          <a:noFill/>
          <a:ln>
            <a:noFill/>
          </a:ln>
        </p:spPr>
        <p:txBody>
          <a:bodyPr anchorCtr="0" anchor="t" bIns="45700" lIns="91425" spcFirstLastPara="1" rIns="91425" wrap="square" tIns="45700">
            <a:noAutofit/>
          </a:bodyPr>
          <a:lstStyle/>
          <a:p>
            <a:pPr indent="-400050" lvl="0" marL="342900" marR="0" rtl="0" algn="l">
              <a:spcBef>
                <a:spcPts val="560"/>
              </a:spcBef>
              <a:spcAft>
                <a:spcPts val="0"/>
              </a:spcAft>
              <a:buClr>
                <a:schemeClr val="dk1"/>
              </a:buClr>
              <a:buSzPts val="2600"/>
              <a:buFont typeface="Times New Roman"/>
              <a:buChar char="●"/>
            </a:pPr>
            <a:r>
              <a:rPr lang="en" sz="2600">
                <a:latin typeface="Times New Roman"/>
                <a:ea typeface="Times New Roman"/>
                <a:cs typeface="Times New Roman"/>
                <a:sym typeface="Times New Roman"/>
              </a:rPr>
              <a:t>Be attentive in class.</a:t>
            </a:r>
            <a:endParaRPr sz="2600">
              <a:latin typeface="Times New Roman"/>
              <a:ea typeface="Times New Roman"/>
              <a:cs typeface="Times New Roman"/>
              <a:sym typeface="Times New Roman"/>
            </a:endParaRPr>
          </a:p>
          <a:p>
            <a:pPr indent="-400050" lvl="0" marL="342900" marR="0" rtl="0" algn="l">
              <a:spcBef>
                <a:spcPts val="560"/>
              </a:spcBef>
              <a:spcAft>
                <a:spcPts val="0"/>
              </a:spcAft>
              <a:buClr>
                <a:schemeClr val="dk1"/>
              </a:buClr>
              <a:buSzPts val="2600"/>
              <a:buFont typeface="Times New Roman"/>
              <a:buChar char="●"/>
            </a:pPr>
            <a:r>
              <a:rPr lang="en" sz="2600">
                <a:latin typeface="Times New Roman"/>
                <a:ea typeface="Times New Roman"/>
                <a:cs typeface="Times New Roman"/>
                <a:sym typeface="Times New Roman"/>
              </a:rPr>
              <a:t>Participate in discussions and activities, answer questions when asked by teacher and pose questions to the teacher. </a:t>
            </a:r>
            <a:endParaRPr sz="2600">
              <a:latin typeface="Times New Roman"/>
              <a:ea typeface="Times New Roman"/>
              <a:cs typeface="Times New Roman"/>
              <a:sym typeface="Times New Roman"/>
            </a:endParaRPr>
          </a:p>
          <a:p>
            <a:pPr indent="-400050" lvl="0" marL="342900" marR="0" rtl="0" algn="l">
              <a:spcBef>
                <a:spcPts val="560"/>
              </a:spcBef>
              <a:spcAft>
                <a:spcPts val="0"/>
              </a:spcAft>
              <a:buClr>
                <a:schemeClr val="dk1"/>
              </a:buClr>
              <a:buSzPts val="2600"/>
              <a:buFont typeface="Times New Roman"/>
              <a:buChar char="●"/>
            </a:pPr>
            <a:r>
              <a:rPr b="0" i="0" lang="en" sz="2600" u="none" cap="none" strike="noStrike">
                <a:solidFill>
                  <a:schemeClr val="dk1"/>
                </a:solidFill>
                <a:latin typeface="Times New Roman"/>
                <a:ea typeface="Times New Roman"/>
                <a:cs typeface="Times New Roman"/>
                <a:sym typeface="Times New Roman"/>
              </a:rPr>
              <a:t>Write notes during the lecture:</a:t>
            </a:r>
            <a:endParaRPr sz="2600">
              <a:latin typeface="Times New Roman"/>
              <a:ea typeface="Times New Roman"/>
              <a:cs typeface="Times New Roman"/>
              <a:sym typeface="Times New Roman"/>
            </a:endParaRPr>
          </a:p>
          <a:p>
            <a:pPr indent="-273050" lvl="1" marL="742950" rtl="0" algn="l">
              <a:spcBef>
                <a:spcPts val="560"/>
              </a:spcBef>
              <a:spcAft>
                <a:spcPts val="0"/>
              </a:spcAft>
              <a:buSzPts val="2200"/>
              <a:buChar char="○"/>
            </a:pPr>
            <a:r>
              <a:rPr lang="en" sz="2200">
                <a:latin typeface="Times New Roman"/>
                <a:ea typeface="Times New Roman"/>
                <a:cs typeface="Times New Roman"/>
                <a:sym typeface="Times New Roman"/>
              </a:rPr>
              <a:t>Lecture slides are already available to you through the course website, so the content of the slides need not be copied in notebook in class. </a:t>
            </a:r>
            <a:endParaRPr sz="2200">
              <a:latin typeface="Times New Roman"/>
              <a:ea typeface="Times New Roman"/>
              <a:cs typeface="Times New Roman"/>
              <a:sym typeface="Times New Roman"/>
            </a:endParaRPr>
          </a:p>
          <a:p>
            <a:pPr indent="-273050" lvl="1" marL="742950" marR="0" rtl="0" algn="l">
              <a:spcBef>
                <a:spcPts val="560"/>
              </a:spcBef>
              <a:spcAft>
                <a:spcPts val="0"/>
              </a:spcAft>
              <a:buClr>
                <a:schemeClr val="dk1"/>
              </a:buClr>
              <a:buSzPts val="2200"/>
              <a:buFont typeface="Times New Roman"/>
              <a:buChar char="○"/>
            </a:pPr>
            <a:r>
              <a:rPr lang="en" sz="2200">
                <a:latin typeface="Times New Roman"/>
                <a:ea typeface="Times New Roman"/>
                <a:cs typeface="Times New Roman"/>
                <a:sym typeface="Times New Roman"/>
              </a:rPr>
              <a:t>Simply write</a:t>
            </a:r>
            <a:r>
              <a:rPr b="0" i="0" lang="en" sz="2200" u="none" cap="none" strike="noStrike">
                <a:solidFill>
                  <a:schemeClr val="dk1"/>
                </a:solidFill>
                <a:latin typeface="Times New Roman"/>
                <a:ea typeface="Times New Roman"/>
                <a:cs typeface="Times New Roman"/>
                <a:sym typeface="Times New Roman"/>
              </a:rPr>
              <a:t> the </a:t>
            </a:r>
            <a:r>
              <a:rPr b="1" i="0" lang="en" sz="2200" u="none" cap="none" strike="noStrike">
                <a:solidFill>
                  <a:schemeClr val="dk1"/>
                </a:solidFill>
                <a:latin typeface="Times New Roman"/>
                <a:ea typeface="Times New Roman"/>
                <a:cs typeface="Times New Roman"/>
                <a:sym typeface="Times New Roman"/>
              </a:rPr>
              <a:t>slide number or </a:t>
            </a:r>
            <a:r>
              <a:rPr b="1" lang="en" sz="2200">
                <a:latin typeface="Times New Roman"/>
                <a:ea typeface="Times New Roman"/>
                <a:cs typeface="Times New Roman"/>
                <a:sym typeface="Times New Roman"/>
              </a:rPr>
              <a:t>slide heading</a:t>
            </a:r>
            <a:r>
              <a:rPr b="1" i="0" lang="en" sz="2200" u="none" cap="none" strike="noStrike">
                <a:solidFill>
                  <a:schemeClr val="dk1"/>
                </a:solidFill>
                <a:latin typeface="Times New Roman"/>
                <a:ea typeface="Times New Roman"/>
                <a:cs typeface="Times New Roman"/>
                <a:sym typeface="Times New Roman"/>
              </a:rPr>
              <a:t> in the margin.</a:t>
            </a:r>
            <a:endParaRPr b="0" i="0" sz="2200" u="none" cap="none" strike="noStrike">
              <a:solidFill>
                <a:schemeClr val="dk1"/>
              </a:solidFill>
              <a:latin typeface="Times New Roman"/>
              <a:ea typeface="Times New Roman"/>
              <a:cs typeface="Times New Roman"/>
              <a:sym typeface="Times New Roman"/>
            </a:endParaRPr>
          </a:p>
          <a:p>
            <a:pPr indent="-273050" lvl="1" marL="742950" marR="0" rtl="0" algn="l">
              <a:spcBef>
                <a:spcPts val="560"/>
              </a:spcBef>
              <a:spcAft>
                <a:spcPts val="0"/>
              </a:spcAft>
              <a:buClr>
                <a:schemeClr val="dk1"/>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Write details explained or mentioned by the instructor </a:t>
            </a:r>
            <a:r>
              <a:rPr b="1" i="1" lang="en" sz="2200" u="none" cap="none" strike="noStrike">
                <a:solidFill>
                  <a:schemeClr val="dk1"/>
                </a:solidFill>
                <a:latin typeface="Times New Roman"/>
                <a:ea typeface="Times New Roman"/>
                <a:cs typeface="Times New Roman"/>
                <a:sym typeface="Times New Roman"/>
              </a:rPr>
              <a:t>that are not indicated on the slide</a:t>
            </a:r>
            <a:r>
              <a:rPr b="0" i="0" lang="en" sz="2200" u="none" cap="none" strike="noStrike">
                <a:solidFill>
                  <a:schemeClr val="dk1"/>
                </a:solidFill>
                <a:latin typeface="Times New Roman"/>
                <a:ea typeface="Times New Roman"/>
                <a:cs typeface="Times New Roman"/>
                <a:sym typeface="Times New Roman"/>
              </a:rPr>
              <a:t>. </a:t>
            </a:r>
            <a:endParaRPr b="0" i="0" sz="2200" u="none" cap="none" strike="noStrike">
              <a:solidFill>
                <a:schemeClr val="dk1"/>
              </a:solidFill>
              <a:latin typeface="Times New Roman"/>
              <a:ea typeface="Times New Roman"/>
              <a:cs typeface="Times New Roman"/>
              <a:sym typeface="Times New Roman"/>
            </a:endParaRPr>
          </a:p>
          <a:p>
            <a:pPr indent="-273050" lvl="1" marL="742950" marR="0" rtl="0" algn="l">
              <a:spcBef>
                <a:spcPts val="560"/>
              </a:spcBef>
              <a:spcAft>
                <a:spcPts val="0"/>
              </a:spcAft>
              <a:buClr>
                <a:schemeClr val="dk1"/>
              </a:buClr>
              <a:buSzPts val="2200"/>
              <a:buFont typeface="Times New Roman"/>
              <a:buChar char="○"/>
            </a:pPr>
            <a:r>
              <a:rPr b="0" i="0" lang="en" sz="2200" u="none" cap="none" strike="noStrike">
                <a:solidFill>
                  <a:schemeClr val="dk1"/>
                </a:solidFill>
                <a:latin typeface="Times New Roman"/>
                <a:ea typeface="Times New Roman"/>
                <a:cs typeface="Times New Roman"/>
                <a:sym typeface="Times New Roman"/>
              </a:rPr>
              <a:t>Add any additional points that you notice. </a:t>
            </a:r>
            <a:endParaRPr b="0" i="0" sz="2600" u="none" cap="none" strike="noStrike">
              <a:solidFill>
                <a:schemeClr val="dk1"/>
              </a:solidFill>
              <a:latin typeface="Times New Roman"/>
              <a:ea typeface="Times New Roman"/>
              <a:cs typeface="Times New Roman"/>
              <a:sym typeface="Times New Roman"/>
            </a:endParaRPr>
          </a:p>
        </p:txBody>
      </p:sp>
      <p:sp>
        <p:nvSpPr>
          <p:cNvPr id="231" name="Google Shape;231;p3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How To </a:t>
            </a:r>
            <a:r>
              <a:rPr lang="en" sz="4000">
                <a:solidFill>
                  <a:schemeClr val="dk1"/>
                </a:solidFill>
                <a:latin typeface="Times New Roman"/>
                <a:ea typeface="Times New Roman"/>
                <a:cs typeface="Times New Roman"/>
                <a:sym typeface="Times New Roman"/>
              </a:rPr>
              <a:t>Study for This Course</a:t>
            </a:r>
            <a:r>
              <a:rPr b="1" i="0" lang="en" sz="4000" u="none" cap="none" strike="noStrike">
                <a:solidFill>
                  <a:schemeClr val="dk1"/>
                </a:solidFill>
                <a:latin typeface="Times New Roman"/>
                <a:ea typeface="Times New Roman"/>
                <a:cs typeface="Times New Roman"/>
                <a:sym typeface="Times New Roman"/>
              </a:rPr>
              <a:t>?</a:t>
            </a:r>
            <a:endParaRPr b="1" i="0" sz="4000" u="none" cap="none" strike="noStrike">
              <a:solidFill>
                <a:schemeClr val="dk1"/>
              </a:solidFill>
              <a:latin typeface="Times New Roman"/>
              <a:ea typeface="Times New Roman"/>
              <a:cs typeface="Times New Roman"/>
              <a:sym typeface="Times New Roman"/>
            </a:endParaRPr>
          </a:p>
        </p:txBody>
      </p:sp>
      <p:sp>
        <p:nvSpPr>
          <p:cNvPr id="232" name="Google Shape;232;p32"/>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Times New Roman"/>
                <a:ea typeface="Times New Roman"/>
                <a:cs typeface="Times New Roman"/>
                <a:sym typeface="Times New Roman"/>
              </a:rPr>
              <a:t>How To Study for This Course?</a:t>
            </a:r>
            <a:endParaRPr/>
          </a:p>
        </p:txBody>
      </p:sp>
      <p:sp>
        <p:nvSpPr>
          <p:cNvPr id="238" name="Google Shape;238;p33"/>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400050" lvl="0" marL="342900" rtl="0" algn="l">
              <a:spcBef>
                <a:spcPts val="560"/>
              </a:spcBef>
              <a:spcAft>
                <a:spcPts val="0"/>
              </a:spcAft>
              <a:buSzPts val="2600"/>
              <a:buFont typeface="Times New Roman"/>
              <a:buChar char="●"/>
            </a:pPr>
            <a:r>
              <a:rPr b="1" lang="en" sz="2600">
                <a:latin typeface="Times New Roman"/>
                <a:ea typeface="Times New Roman"/>
                <a:cs typeface="Times New Roman"/>
                <a:sym typeface="Times New Roman"/>
              </a:rPr>
              <a:t>Must revise everyday; study the slides and your notes together. </a:t>
            </a:r>
            <a:endParaRPr b="1" sz="2600">
              <a:latin typeface="Times New Roman"/>
              <a:ea typeface="Times New Roman"/>
              <a:cs typeface="Times New Roman"/>
              <a:sym typeface="Times New Roman"/>
            </a:endParaRPr>
          </a:p>
          <a:p>
            <a:pPr indent="-273050" lvl="1" marL="742950" rtl="0" algn="l">
              <a:spcBef>
                <a:spcPts val="560"/>
              </a:spcBef>
              <a:spcAft>
                <a:spcPts val="0"/>
              </a:spcAft>
              <a:buSzPts val="2200"/>
              <a:buFont typeface="Times New Roman"/>
              <a:buChar char="○"/>
            </a:pPr>
            <a:r>
              <a:rPr b="1" lang="en" sz="2200">
                <a:latin typeface="Times New Roman"/>
                <a:ea typeface="Times New Roman"/>
                <a:cs typeface="Times New Roman"/>
                <a:sym typeface="Times New Roman"/>
              </a:rPr>
              <a:t>Write a 1-2 pg summary of each topic.</a:t>
            </a:r>
            <a:endParaRPr b="1" sz="2200">
              <a:latin typeface="Times New Roman"/>
              <a:ea typeface="Times New Roman"/>
              <a:cs typeface="Times New Roman"/>
              <a:sym typeface="Times New Roman"/>
            </a:endParaRPr>
          </a:p>
          <a:p>
            <a:pPr indent="-273050" lvl="1" marL="742950" rtl="0" algn="l">
              <a:spcBef>
                <a:spcPts val="560"/>
              </a:spcBef>
              <a:spcAft>
                <a:spcPts val="0"/>
              </a:spcAft>
              <a:buSzPts val="2200"/>
              <a:buFont typeface="Times New Roman"/>
              <a:buChar char="○"/>
            </a:pPr>
            <a:r>
              <a:rPr b="1" lang="en" sz="2200">
                <a:latin typeface="Times New Roman"/>
                <a:ea typeface="Times New Roman"/>
                <a:cs typeface="Times New Roman"/>
                <a:sym typeface="Times New Roman"/>
              </a:rPr>
              <a:t>Do additional independent reading on each topic.</a:t>
            </a:r>
            <a:endParaRPr b="1" sz="2200">
              <a:latin typeface="Times New Roman"/>
              <a:ea typeface="Times New Roman"/>
              <a:cs typeface="Times New Roman"/>
              <a:sym typeface="Times New Roman"/>
            </a:endParaRPr>
          </a:p>
          <a:p>
            <a:pPr indent="-273050" lvl="1" marL="742950" rtl="0" algn="l">
              <a:spcBef>
                <a:spcPts val="560"/>
              </a:spcBef>
              <a:spcAft>
                <a:spcPts val="0"/>
              </a:spcAft>
              <a:buSzPts val="2200"/>
              <a:buFont typeface="Times New Roman"/>
              <a:buChar char="○"/>
            </a:pPr>
            <a:r>
              <a:rPr b="1" lang="en" sz="2200">
                <a:latin typeface="Times New Roman"/>
                <a:ea typeface="Times New Roman"/>
                <a:cs typeface="Times New Roman"/>
                <a:sym typeface="Times New Roman"/>
              </a:rPr>
              <a:t>Independently reflect on the topic, and write down your reflections. </a:t>
            </a:r>
            <a:endParaRPr sz="2600">
              <a:latin typeface="Times New Roman"/>
              <a:ea typeface="Times New Roman"/>
              <a:cs typeface="Times New Roman"/>
              <a:sym typeface="Times New Roman"/>
            </a:endParaRPr>
          </a:p>
          <a:p>
            <a:pPr indent="-400050" lvl="0" marL="342900" rtl="0" algn="l">
              <a:spcBef>
                <a:spcPts val="560"/>
              </a:spcBef>
              <a:spcAft>
                <a:spcPts val="0"/>
              </a:spcAft>
              <a:buSzPts val="2600"/>
              <a:buFont typeface="Times New Roman"/>
              <a:buChar char="●"/>
            </a:pPr>
            <a:r>
              <a:rPr lang="en" sz="2600">
                <a:latin typeface="Times New Roman"/>
                <a:ea typeface="Times New Roman"/>
                <a:cs typeface="Times New Roman"/>
                <a:sym typeface="Times New Roman"/>
              </a:rPr>
              <a:t>Bring difficulties to the notice of the instructor before it is too late. </a:t>
            </a:r>
            <a:endParaRPr sz="2600">
              <a:latin typeface="Times New Roman"/>
              <a:ea typeface="Times New Roman"/>
              <a:cs typeface="Times New Roman"/>
              <a:sym typeface="Times New Roman"/>
            </a:endParaRPr>
          </a:p>
          <a:p>
            <a:pPr indent="-400050" lvl="0" marL="342900" rtl="0" algn="l">
              <a:spcBef>
                <a:spcPts val="560"/>
              </a:spcBef>
              <a:spcAft>
                <a:spcPts val="0"/>
              </a:spcAft>
              <a:buSzPts val="2600"/>
              <a:buFont typeface="Times New Roman"/>
              <a:buChar char="●"/>
            </a:pPr>
            <a:r>
              <a:rPr lang="en" sz="2600">
                <a:latin typeface="Times New Roman"/>
                <a:ea typeface="Times New Roman"/>
                <a:cs typeface="Times New Roman"/>
                <a:sym typeface="Times New Roman"/>
              </a:rPr>
              <a:t>Be prepared for the next lecture (questions and surprise tests). </a:t>
            </a:r>
            <a:endParaRPr sz="2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39" name="Google Shape;239;p33"/>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45" name="Google Shape;245;p34"/>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State of the Environment</a:t>
            </a:r>
            <a:endParaRPr sz="22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246" name="Google Shape;246;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 </a:t>
            </a:r>
            <a:endParaRPr b="1" i="0" sz="4000" u="none" cap="none" strike="noStrike">
              <a:solidFill>
                <a:schemeClr val="dk1"/>
              </a:solidFill>
              <a:latin typeface="Times New Roman"/>
              <a:ea typeface="Times New Roman"/>
              <a:cs typeface="Times New Roman"/>
              <a:sym typeface="Times New Roman"/>
            </a:endParaRPr>
          </a:p>
        </p:txBody>
      </p:sp>
      <p:sp>
        <p:nvSpPr>
          <p:cNvPr id="253" name="Google Shape;253;p3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What is the state of the environment?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ctr">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ctr">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54" name="Google Shape;254;p3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6200" y="76200"/>
            <a:ext cx="9144000" cy="12287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State of the environment: Who tells us?</a:t>
            </a:r>
            <a:endParaRPr b="1" i="0" sz="4000" u="none" cap="none" strike="noStrike">
              <a:solidFill>
                <a:schemeClr val="dk1"/>
              </a:solidFill>
              <a:latin typeface="Times New Roman"/>
              <a:ea typeface="Times New Roman"/>
              <a:cs typeface="Times New Roman"/>
              <a:sym typeface="Times New Roman"/>
            </a:endParaRPr>
          </a:p>
        </p:txBody>
      </p:sp>
      <p:sp>
        <p:nvSpPr>
          <p:cNvPr id="261" name="Google Shape;261;p36"/>
          <p:cNvSpPr txBox="1"/>
          <p:nvPr>
            <p:ph idx="1" type="body"/>
          </p:nvPr>
        </p:nvSpPr>
        <p:spPr>
          <a:xfrm>
            <a:off x="4745575" y="1397175"/>
            <a:ext cx="4203600" cy="5139000"/>
          </a:xfrm>
          <a:prstGeom prst="rect">
            <a:avLst/>
          </a:prstGeom>
          <a:noFill/>
          <a:ln>
            <a:noFill/>
          </a:ln>
        </p:spPr>
        <p:txBody>
          <a:bodyPr anchorCtr="0" anchor="t" bIns="45700" lIns="91425" spcFirstLastPara="1" rIns="91425" wrap="square" tIns="45700">
            <a:noAutofit/>
          </a:bodyPr>
          <a:lstStyle/>
          <a:p>
            <a:pPr indent="0" lvl="0" marL="342900" marR="0" rtl="0" algn="l">
              <a:lnSpc>
                <a:spcPct val="105000"/>
              </a:lnSpc>
              <a:spcBef>
                <a:spcPts val="600"/>
              </a:spcBef>
              <a:spcAft>
                <a:spcPts val="0"/>
              </a:spcAft>
              <a:buNone/>
            </a:pPr>
            <a:r>
              <a:rPr lang="en" sz="2700" u="sng">
                <a:solidFill>
                  <a:schemeClr val="hlink"/>
                </a:solidFill>
                <a:latin typeface="Times New Roman"/>
                <a:ea typeface="Times New Roman"/>
                <a:cs typeface="Times New Roman"/>
                <a:sym typeface="Times New Roman"/>
                <a:hlinkClick r:id="rId3"/>
              </a:rPr>
              <a:t>UNEP: UN Environment Programme</a:t>
            </a:r>
            <a:endParaRPr sz="2700">
              <a:latin typeface="Times New Roman"/>
              <a:ea typeface="Times New Roman"/>
              <a:cs typeface="Times New Roman"/>
              <a:sym typeface="Times New Roman"/>
            </a:endParaRPr>
          </a:p>
          <a:p>
            <a:pPr indent="0" lvl="0" marL="342900" rtl="0" algn="l">
              <a:lnSpc>
                <a:spcPct val="105000"/>
              </a:lnSpc>
              <a:spcBef>
                <a:spcPts val="600"/>
              </a:spcBef>
              <a:spcAft>
                <a:spcPts val="0"/>
              </a:spcAft>
              <a:buNone/>
            </a:pPr>
            <a:r>
              <a:rPr lang="en" sz="2800" u="sng">
                <a:solidFill>
                  <a:schemeClr val="hlink"/>
                </a:solidFill>
                <a:latin typeface="Times New Roman"/>
                <a:ea typeface="Times New Roman"/>
                <a:cs typeface="Times New Roman"/>
                <a:sym typeface="Times New Roman"/>
                <a:hlinkClick r:id="rId4"/>
              </a:rPr>
              <a:t>Global Environment Outlook (UNEP)‏</a:t>
            </a:r>
            <a:endParaRPr sz="32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27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27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27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27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rPr lang="en" sz="2700" u="sng">
                <a:solidFill>
                  <a:schemeClr val="hlink"/>
                </a:solidFill>
                <a:latin typeface="Times New Roman"/>
                <a:ea typeface="Times New Roman"/>
                <a:cs typeface="Times New Roman"/>
                <a:sym typeface="Times New Roman"/>
                <a:hlinkClick r:id="rId5"/>
              </a:rPr>
              <a:t>The Living Planet Report WWF</a:t>
            </a:r>
            <a:endParaRPr sz="2700">
              <a:latin typeface="Times New Roman"/>
              <a:ea typeface="Times New Roman"/>
              <a:cs typeface="Times New Roman"/>
              <a:sym typeface="Times New Roman"/>
            </a:endParaRPr>
          </a:p>
        </p:txBody>
      </p:sp>
      <p:sp>
        <p:nvSpPr>
          <p:cNvPr id="262" name="Google Shape;262;p3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6"/>
          <p:cNvPicPr preferRelativeResize="0"/>
          <p:nvPr/>
        </p:nvPicPr>
        <p:blipFill>
          <a:blip r:embed="rId6">
            <a:alphaModFix/>
          </a:blip>
          <a:stretch>
            <a:fillRect/>
          </a:stretch>
        </p:blipFill>
        <p:spPr>
          <a:xfrm>
            <a:off x="76200" y="980650"/>
            <a:ext cx="4669375" cy="2592600"/>
          </a:xfrm>
          <a:prstGeom prst="rect">
            <a:avLst/>
          </a:prstGeom>
          <a:noFill/>
          <a:ln>
            <a:noFill/>
          </a:ln>
        </p:spPr>
      </p:pic>
      <p:pic>
        <p:nvPicPr>
          <p:cNvPr id="264" name="Google Shape;264;p36"/>
          <p:cNvPicPr preferRelativeResize="0"/>
          <p:nvPr/>
        </p:nvPicPr>
        <p:blipFill>
          <a:blip r:embed="rId7">
            <a:alphaModFix/>
          </a:blip>
          <a:stretch>
            <a:fillRect/>
          </a:stretch>
        </p:blipFill>
        <p:spPr>
          <a:xfrm>
            <a:off x="70375" y="3573250"/>
            <a:ext cx="4669375" cy="3284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76200" y="76200"/>
            <a:ext cx="9144000" cy="862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State of the environment: Who tells us?</a:t>
            </a:r>
            <a:endParaRPr b="1" i="0" sz="4000" u="none" cap="none" strike="noStrike">
              <a:solidFill>
                <a:schemeClr val="dk1"/>
              </a:solidFill>
              <a:latin typeface="Times New Roman"/>
              <a:ea typeface="Times New Roman"/>
              <a:cs typeface="Times New Roman"/>
              <a:sym typeface="Times New Roman"/>
            </a:endParaRPr>
          </a:p>
        </p:txBody>
      </p:sp>
      <p:sp>
        <p:nvSpPr>
          <p:cNvPr id="271" name="Google Shape;271;p37"/>
          <p:cNvSpPr txBox="1"/>
          <p:nvPr>
            <p:ph idx="1" type="body"/>
          </p:nvPr>
        </p:nvSpPr>
        <p:spPr>
          <a:xfrm>
            <a:off x="4382525" y="1057625"/>
            <a:ext cx="3983400" cy="5417100"/>
          </a:xfrm>
          <a:prstGeom prst="rect">
            <a:avLst/>
          </a:prstGeom>
          <a:noFill/>
          <a:ln>
            <a:noFill/>
          </a:ln>
        </p:spPr>
        <p:txBody>
          <a:bodyPr anchorCtr="0" anchor="t" bIns="45700" lIns="91425" spcFirstLastPara="1" rIns="91425" wrap="square" tIns="45700">
            <a:noAutofit/>
          </a:bodyPr>
          <a:lstStyle/>
          <a:p>
            <a:pPr indent="0" lvl="0" marL="342900" marR="0" rtl="0" algn="l">
              <a:lnSpc>
                <a:spcPct val="105000"/>
              </a:lnSpc>
              <a:spcBef>
                <a:spcPts val="600"/>
              </a:spcBef>
              <a:spcAft>
                <a:spcPts val="0"/>
              </a:spcAft>
              <a:buNone/>
            </a:pPr>
            <a:r>
              <a:rPr b="0" i="0" lang="en" sz="2800" u="sng" cap="none" strike="noStrike">
                <a:solidFill>
                  <a:schemeClr val="hlink"/>
                </a:solidFill>
                <a:latin typeface="Times New Roman"/>
                <a:ea typeface="Times New Roman"/>
                <a:cs typeface="Times New Roman"/>
                <a:sym typeface="Times New Roman"/>
                <a:hlinkClick r:id="rId3"/>
              </a:rPr>
              <a:t>State of India’s Environment (CSE)‏</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5000"/>
              </a:lnSpc>
              <a:spcBef>
                <a:spcPts val="600"/>
              </a:spcBef>
              <a:spcAft>
                <a:spcPts val="0"/>
              </a:spcAft>
              <a:buClr>
                <a:schemeClr val="dk1"/>
              </a:buClr>
              <a:buSzPts val="1900"/>
              <a:buFont typeface="Times New Roman"/>
              <a:buNone/>
            </a:pPr>
            <a:r>
              <a:t/>
            </a:r>
            <a:endParaRPr sz="3200">
              <a:latin typeface="Times New Roman"/>
              <a:ea typeface="Times New Roman"/>
              <a:cs typeface="Times New Roman"/>
              <a:sym typeface="Times New Roman"/>
            </a:endParaRPr>
          </a:p>
          <a:p>
            <a:pPr indent="-222250" lvl="0" marL="342900" marR="0" rtl="0" algn="l">
              <a:lnSpc>
                <a:spcPct val="105000"/>
              </a:lnSpc>
              <a:spcBef>
                <a:spcPts val="600"/>
              </a:spcBef>
              <a:spcAft>
                <a:spcPts val="0"/>
              </a:spcAft>
              <a:buClr>
                <a:schemeClr val="dk1"/>
              </a:buClr>
              <a:buSzPts val="1900"/>
              <a:buFont typeface="Times New Roman"/>
              <a:buNone/>
            </a:pPr>
            <a:r>
              <a:t/>
            </a:r>
            <a:endParaRPr sz="32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rPr b="0" i="0" lang="en" sz="2800" u="sng" cap="none" strike="noStrike">
                <a:solidFill>
                  <a:schemeClr val="hlink"/>
                </a:solidFill>
                <a:latin typeface="Times New Roman"/>
                <a:ea typeface="Times New Roman"/>
                <a:cs typeface="Times New Roman"/>
                <a:sym typeface="Times New Roman"/>
                <a:hlinkClick r:id="rId4"/>
              </a:rPr>
              <a:t>World Conservation Union (IUCN)‏</a:t>
            </a:r>
            <a:endParaRPr sz="32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32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t/>
            </a:r>
            <a:endParaRPr sz="3200">
              <a:latin typeface="Times New Roman"/>
              <a:ea typeface="Times New Roman"/>
              <a:cs typeface="Times New Roman"/>
              <a:sym typeface="Times New Roman"/>
            </a:endParaRPr>
          </a:p>
          <a:p>
            <a:pPr indent="0" lvl="0" marL="342900" marR="0" rtl="0" algn="l">
              <a:lnSpc>
                <a:spcPct val="105000"/>
              </a:lnSpc>
              <a:spcBef>
                <a:spcPts val="600"/>
              </a:spcBef>
              <a:spcAft>
                <a:spcPts val="0"/>
              </a:spcAft>
              <a:buNone/>
            </a:pPr>
            <a:r>
              <a:rPr b="0" i="0" lang="en" sz="2800" u="sng" cap="none" strike="noStrike">
                <a:solidFill>
                  <a:schemeClr val="hlink"/>
                </a:solidFill>
                <a:latin typeface="Times New Roman"/>
                <a:ea typeface="Times New Roman"/>
                <a:cs typeface="Times New Roman"/>
                <a:sym typeface="Times New Roman"/>
                <a:hlinkClick r:id="rId5"/>
              </a:rPr>
              <a:t>Earth Policy Institute</a:t>
            </a:r>
            <a:endParaRPr b="0" i="0" sz="3200" u="none" cap="none" strike="noStrike">
              <a:solidFill>
                <a:schemeClr val="dk1"/>
              </a:solidFill>
              <a:latin typeface="Times New Roman"/>
              <a:ea typeface="Times New Roman"/>
              <a:cs typeface="Times New Roman"/>
              <a:sym typeface="Times New Roman"/>
            </a:endParaRPr>
          </a:p>
        </p:txBody>
      </p:sp>
      <p:sp>
        <p:nvSpPr>
          <p:cNvPr id="272" name="Google Shape;272;p3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7"/>
          <p:cNvPicPr preferRelativeResize="0"/>
          <p:nvPr/>
        </p:nvPicPr>
        <p:blipFill>
          <a:blip r:embed="rId6">
            <a:alphaModFix/>
          </a:blip>
          <a:stretch>
            <a:fillRect/>
          </a:stretch>
        </p:blipFill>
        <p:spPr>
          <a:xfrm>
            <a:off x="1226025" y="829025"/>
            <a:ext cx="1381550" cy="1718675"/>
          </a:xfrm>
          <a:prstGeom prst="rect">
            <a:avLst/>
          </a:prstGeom>
          <a:noFill/>
          <a:ln>
            <a:noFill/>
          </a:ln>
        </p:spPr>
      </p:pic>
      <p:pic>
        <p:nvPicPr>
          <p:cNvPr id="274" name="Google Shape;274;p37"/>
          <p:cNvPicPr preferRelativeResize="0"/>
          <p:nvPr/>
        </p:nvPicPr>
        <p:blipFill>
          <a:blip r:embed="rId7">
            <a:alphaModFix/>
          </a:blip>
          <a:stretch>
            <a:fillRect/>
          </a:stretch>
        </p:blipFill>
        <p:spPr>
          <a:xfrm>
            <a:off x="0" y="2329750"/>
            <a:ext cx="4077724" cy="2372723"/>
          </a:xfrm>
          <a:prstGeom prst="rect">
            <a:avLst/>
          </a:prstGeom>
          <a:noFill/>
          <a:ln>
            <a:noFill/>
          </a:ln>
        </p:spPr>
      </p:pic>
      <p:pic>
        <p:nvPicPr>
          <p:cNvPr id="275" name="Google Shape;275;p37"/>
          <p:cNvPicPr preferRelativeResize="0"/>
          <p:nvPr/>
        </p:nvPicPr>
        <p:blipFill>
          <a:blip r:embed="rId8">
            <a:alphaModFix/>
          </a:blip>
          <a:stretch>
            <a:fillRect/>
          </a:stretch>
        </p:blipFill>
        <p:spPr>
          <a:xfrm>
            <a:off x="76200" y="4931075"/>
            <a:ext cx="3665425" cy="161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609600" y="0"/>
            <a:ext cx="7772400" cy="12287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State of the environment:</a:t>
            </a:r>
            <a:br>
              <a:rPr b="1" i="0" lang="en" sz="4000" u="none" cap="none" strike="noStrike">
                <a:solidFill>
                  <a:schemeClr val="dk1"/>
                </a:solidFill>
                <a:latin typeface="Times New Roman"/>
                <a:ea typeface="Times New Roman"/>
                <a:cs typeface="Times New Roman"/>
                <a:sym typeface="Times New Roman"/>
              </a:rPr>
            </a:br>
            <a:r>
              <a:rPr b="1" i="0" lang="en" sz="4000" u="none" cap="none" strike="noStrike">
                <a:solidFill>
                  <a:schemeClr val="dk1"/>
                </a:solidFill>
                <a:latin typeface="Times New Roman"/>
                <a:ea typeface="Times New Roman"/>
                <a:cs typeface="Times New Roman"/>
                <a:sym typeface="Times New Roman"/>
              </a:rPr>
              <a:t>What are the messages?</a:t>
            </a:r>
            <a:endParaRPr b="1" i="0" sz="4000" u="none" cap="none" strike="noStrike">
              <a:solidFill>
                <a:schemeClr val="dk1"/>
              </a:solidFill>
              <a:latin typeface="Times New Roman"/>
              <a:ea typeface="Times New Roman"/>
              <a:cs typeface="Times New Roman"/>
              <a:sym typeface="Times New Roman"/>
            </a:endParaRPr>
          </a:p>
        </p:txBody>
      </p:sp>
      <p:sp>
        <p:nvSpPr>
          <p:cNvPr id="282" name="Google Shape;282;p3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Thematic reports (Examples):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World Water Development Report (UN)‏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World Commission on Dams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Intergovernmental Panel for Climate Change</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5000"/>
              </a:lnSpc>
              <a:spcBef>
                <a:spcPts val="60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Special reports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UN Millennium Ecosystem Assessment</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5000"/>
              </a:lnSpc>
              <a:spcBef>
                <a:spcPts val="50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5000"/>
              </a:lnSpc>
              <a:spcBef>
                <a:spcPts val="50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83" name="Google Shape;283;p3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lang="en">
                <a:solidFill>
                  <a:schemeClr val="dk1"/>
                </a:solidFill>
              </a:rPr>
              <a:t>The Nurturing Biosphere</a:t>
            </a:r>
            <a:endParaRPr/>
          </a:p>
        </p:txBody>
      </p:sp>
      <p:pic>
        <p:nvPicPr>
          <p:cNvPr id="71" name="Google Shape;71;p12"/>
          <p:cNvPicPr preferRelativeResize="0"/>
          <p:nvPr/>
        </p:nvPicPr>
        <p:blipFill rotWithShape="1">
          <a:blip r:embed="rId3">
            <a:alphaModFix/>
          </a:blip>
          <a:srcRect b="0" l="0" r="0" t="0"/>
          <a:stretch/>
        </p:blipFill>
        <p:spPr>
          <a:xfrm>
            <a:off x="48200" y="1616950"/>
            <a:ext cx="4416600" cy="3341700"/>
          </a:xfrm>
          <a:prstGeom prst="rect">
            <a:avLst/>
          </a:prstGeom>
          <a:noFill/>
          <a:ln>
            <a:noFill/>
          </a:ln>
        </p:spPr>
      </p:pic>
      <p:sp>
        <p:nvSpPr>
          <p:cNvPr id="72" name="Google Shape;72;p12"/>
          <p:cNvSpPr txBox="1"/>
          <p:nvPr/>
        </p:nvSpPr>
        <p:spPr>
          <a:xfrm>
            <a:off x="714348" y="6215082"/>
            <a:ext cx="700092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200" u="none" cap="none" strike="noStrike">
                <a:solidFill>
                  <a:srgbClr val="000000"/>
                </a:solidFill>
                <a:latin typeface="Arial"/>
                <a:ea typeface="Arial"/>
                <a:cs typeface="Arial"/>
                <a:sym typeface="Arial"/>
              </a:rPr>
              <a:t>Watch Video:  </a:t>
            </a:r>
            <a:r>
              <a:rPr lang="en" sz="2200"/>
              <a:t>Video: </a:t>
            </a:r>
            <a:r>
              <a:rPr lang="en" sz="2200" u="sng">
                <a:solidFill>
                  <a:schemeClr val="hlink"/>
                </a:solidFill>
                <a:hlinkClick r:id="rId4"/>
              </a:rPr>
              <a:t>She's Alive... </a:t>
            </a:r>
            <a:r>
              <a:rPr lang="en" sz="2200"/>
              <a:t>(5)</a:t>
            </a:r>
            <a:endParaRPr b="0" i="0" sz="2200" u="none" cap="none" strike="noStrike">
              <a:solidFill>
                <a:srgbClr val="000000"/>
              </a:solidFill>
              <a:latin typeface="Arial"/>
              <a:ea typeface="Arial"/>
              <a:cs typeface="Arial"/>
              <a:sym typeface="Arial"/>
            </a:endParaRPr>
          </a:p>
        </p:txBody>
      </p:sp>
      <p:sp>
        <p:nvSpPr>
          <p:cNvPr id="73" name="Google Shape;73;p12"/>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74" name="Google Shape;74;p12"/>
          <p:cNvSpPr txBox="1"/>
          <p:nvPr/>
        </p:nvSpPr>
        <p:spPr>
          <a:xfrm>
            <a:off x="4168175" y="1693150"/>
            <a:ext cx="4937400" cy="31497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 sz="2200">
                <a:solidFill>
                  <a:srgbClr val="252525"/>
                </a:solidFill>
                <a:highlight>
                  <a:srgbClr val="FFFFFF"/>
                </a:highlight>
              </a:rPr>
              <a:t>The biosphere is the global </a:t>
            </a:r>
            <a:r>
              <a:rPr lang="en" sz="2200">
                <a:solidFill>
                  <a:srgbClr val="0B0080"/>
                </a:solidFill>
                <a:highlight>
                  <a:srgbClr val="FFFFFF"/>
                </a:highlight>
                <a:uFill>
                  <a:noFill/>
                </a:uFill>
                <a:hlinkClick r:id="rId5"/>
              </a:rPr>
              <a:t>ecological</a:t>
            </a:r>
            <a:r>
              <a:rPr lang="en" sz="2200">
                <a:solidFill>
                  <a:srgbClr val="252525"/>
                </a:solidFill>
                <a:highlight>
                  <a:srgbClr val="FFFFFF"/>
                </a:highlight>
              </a:rPr>
              <a:t> system integrating all living beings and their relationships, including their interaction with the elements of the </a:t>
            </a:r>
            <a:r>
              <a:rPr lang="en" sz="2200">
                <a:solidFill>
                  <a:srgbClr val="0B0080"/>
                </a:solidFill>
                <a:highlight>
                  <a:srgbClr val="FFFFFF"/>
                </a:highlight>
                <a:uFill>
                  <a:noFill/>
                </a:uFill>
                <a:hlinkClick r:id="rId6"/>
              </a:rPr>
              <a:t>lithosphere</a:t>
            </a:r>
            <a:r>
              <a:rPr lang="en" sz="2200">
                <a:solidFill>
                  <a:srgbClr val="252525"/>
                </a:solidFill>
                <a:highlight>
                  <a:srgbClr val="FFFFFF"/>
                </a:highlight>
              </a:rPr>
              <a:t>, </a:t>
            </a:r>
            <a:r>
              <a:rPr lang="en" sz="2200">
                <a:solidFill>
                  <a:srgbClr val="0B0080"/>
                </a:solidFill>
                <a:highlight>
                  <a:srgbClr val="FFFFFF"/>
                </a:highlight>
                <a:uFill>
                  <a:noFill/>
                </a:uFill>
                <a:hlinkClick r:id="rId7"/>
              </a:rPr>
              <a:t>geosphere</a:t>
            </a:r>
            <a:r>
              <a:rPr lang="en" sz="2200">
                <a:solidFill>
                  <a:srgbClr val="252525"/>
                </a:solidFill>
                <a:highlight>
                  <a:srgbClr val="FFFFFF"/>
                </a:highlight>
              </a:rPr>
              <a:t>, </a:t>
            </a:r>
            <a:r>
              <a:rPr lang="en" sz="2200">
                <a:solidFill>
                  <a:srgbClr val="0B0080"/>
                </a:solidFill>
                <a:highlight>
                  <a:srgbClr val="FFFFFF"/>
                </a:highlight>
                <a:uFill>
                  <a:noFill/>
                </a:uFill>
                <a:hlinkClick r:id="rId8"/>
              </a:rPr>
              <a:t>hydrosphere</a:t>
            </a:r>
            <a:r>
              <a:rPr lang="en" sz="2200">
                <a:solidFill>
                  <a:srgbClr val="252525"/>
                </a:solidFill>
                <a:highlight>
                  <a:srgbClr val="FFFFFF"/>
                </a:highlight>
              </a:rPr>
              <a:t>, and </a:t>
            </a:r>
            <a:r>
              <a:rPr lang="en" sz="2200">
                <a:solidFill>
                  <a:srgbClr val="0B0080"/>
                </a:solidFill>
                <a:highlight>
                  <a:srgbClr val="FFFFFF"/>
                </a:highlight>
                <a:uFill>
                  <a:noFill/>
                </a:uFill>
                <a:hlinkClick r:id="rId9"/>
              </a:rPr>
              <a:t>atmosphere</a:t>
            </a:r>
            <a:r>
              <a:rPr lang="en" sz="2200">
                <a:solidFill>
                  <a:srgbClr val="252525"/>
                </a:solidFill>
                <a:highlight>
                  <a:srgbClr val="FFFFFF"/>
                </a:highlight>
              </a:rPr>
              <a:t>.</a:t>
            </a:r>
            <a:endParaRPr sz="2200">
              <a:solidFill>
                <a:srgbClr val="252525"/>
              </a:solidFill>
              <a:highlight>
                <a:srgbClr val="FFFFFF"/>
              </a:highlight>
            </a:endParaRPr>
          </a:p>
          <a:p>
            <a:pPr indent="-368300" lvl="0" marL="457200" rtl="0" algn="l">
              <a:spcBef>
                <a:spcPts val="0"/>
              </a:spcBef>
              <a:spcAft>
                <a:spcPts val="0"/>
              </a:spcAft>
              <a:buClr>
                <a:srgbClr val="252525"/>
              </a:buClr>
              <a:buSzPts val="2200"/>
              <a:buChar char="●"/>
            </a:pPr>
            <a:r>
              <a:rPr lang="en" sz="2200">
                <a:solidFill>
                  <a:srgbClr val="252525"/>
                </a:solidFill>
                <a:highlight>
                  <a:srgbClr val="FFFFFF"/>
                </a:highlight>
              </a:rPr>
              <a:t>Biosphere can also specifically refer to all the living beings on the planet. </a:t>
            </a:r>
            <a:endParaRPr sz="2200"/>
          </a:p>
        </p:txBody>
      </p:sp>
      <p:pic>
        <p:nvPicPr>
          <p:cNvPr descr="I made this film as a re-make of footage from Yann Arthus-Bertrand's incredible film HOME. Credits go to Vivek Chauhan for his amazing film-making talent and to Armand Amar for his amazing music scores.&#10;&#10;Please visit - http://www.sanctuaryasia.com/ and https://www.facebook.com/sanctuaryasi...,&#10;&#10;Yann Arthus-Bertrand's HOME http://www.homethemovie.org/. &#10;The music was by Armand Amar. &#10;Thank you too Greenpeace and http://timescapes.org/" id="75" name="Google Shape;75;p12" title="She's Alive... Beautiful... Finite... Hurting... Worth Dying for. (HD)">
            <a:hlinkClick r:id="rId10"/>
          </p:cNvPr>
          <p:cNvPicPr preferRelativeResize="0"/>
          <p:nvPr/>
        </p:nvPicPr>
        <p:blipFill>
          <a:blip r:embed="rId11">
            <a:alphaModFix/>
          </a:blip>
          <a:stretch>
            <a:fillRect/>
          </a:stretch>
        </p:blipFill>
        <p:spPr>
          <a:xfrm>
            <a:off x="6421300" y="4850150"/>
            <a:ext cx="2265500" cy="169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reading all the various reports, a common story emerges…</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The story of what Man has been doing to Nature.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It is a story of many chapters…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see some of them one by one.</a:t>
            </a:r>
            <a:endParaRPr/>
          </a:p>
        </p:txBody>
      </p:sp>
      <p:sp>
        <p:nvSpPr>
          <p:cNvPr id="290" name="Google Shape;290;p3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4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first said: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cut all the trees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remove the forests!</a:t>
            </a:r>
            <a:endParaRPr b="0" i="0" sz="3200" u="none" cap="none" strike="noStrike">
              <a:solidFill>
                <a:schemeClr val="dk1"/>
              </a:solidFill>
              <a:latin typeface="Times New Roman"/>
              <a:ea typeface="Times New Roman"/>
              <a:cs typeface="Times New Roman"/>
              <a:sym typeface="Times New Roman"/>
            </a:endParaRPr>
          </a:p>
        </p:txBody>
      </p:sp>
      <p:sp>
        <p:nvSpPr>
          <p:cNvPr id="298" name="Google Shape;298;p4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04" name="Google Shape;304;p41"/>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Forests</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305" name="Google Shape;305;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4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Once upon a time,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about 2500 years ago, on a small island, in the Pacific, people actually cut down all the trees.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sz="3200">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They also made…</a:t>
            </a:r>
            <a:endParaRPr b="0" i="0" sz="3200" u="none" cap="none" strike="noStrike">
              <a:solidFill>
                <a:schemeClr val="dk1"/>
              </a:solidFill>
              <a:latin typeface="Times New Roman"/>
              <a:ea typeface="Times New Roman"/>
              <a:cs typeface="Times New Roman"/>
              <a:sym typeface="Times New Roman"/>
            </a:endParaRPr>
          </a:p>
        </p:txBody>
      </p:sp>
      <p:sp>
        <p:nvSpPr>
          <p:cNvPr id="313" name="Google Shape;313;p42"/>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3"/>
          <p:cNvPicPr preferRelativeResize="0"/>
          <p:nvPr/>
        </p:nvPicPr>
        <p:blipFill>
          <a:blip r:embed="rId3">
            <a:alphaModFix/>
          </a:blip>
          <a:stretch>
            <a:fillRect/>
          </a:stretch>
        </p:blipFill>
        <p:spPr>
          <a:xfrm>
            <a:off x="0" y="0"/>
            <a:ext cx="9144000" cy="6858000"/>
          </a:xfrm>
          <a:prstGeom prst="rect">
            <a:avLst/>
          </a:prstGeom>
          <a:noFill/>
          <a:ln>
            <a:noFill/>
          </a:ln>
        </p:spPr>
      </p:pic>
      <p:sp>
        <p:nvSpPr>
          <p:cNvPr id="320" name="Google Shape;320;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44"/>
          <p:cNvPicPr preferRelativeResize="0"/>
          <p:nvPr/>
        </p:nvPicPr>
        <p:blipFill>
          <a:blip r:embed="rId3">
            <a:alphaModFix/>
          </a:blip>
          <a:stretch>
            <a:fillRect/>
          </a:stretch>
        </p:blipFill>
        <p:spPr>
          <a:xfrm>
            <a:off x="0" y="1295400"/>
            <a:ext cx="4569080" cy="4554538"/>
          </a:xfrm>
          <a:prstGeom prst="rect">
            <a:avLst/>
          </a:prstGeom>
          <a:noFill/>
          <a:ln>
            <a:noFill/>
          </a:ln>
        </p:spPr>
      </p:pic>
      <p:pic>
        <p:nvPicPr>
          <p:cNvPr id="327" name="Google Shape;327;p44"/>
          <p:cNvPicPr preferRelativeResize="0"/>
          <p:nvPr/>
        </p:nvPicPr>
        <p:blipFill>
          <a:blip r:embed="rId4">
            <a:alphaModFix/>
          </a:blip>
          <a:stretch>
            <a:fillRect/>
          </a:stretch>
        </p:blipFill>
        <p:spPr>
          <a:xfrm>
            <a:off x="4648200" y="0"/>
            <a:ext cx="4495800" cy="6858000"/>
          </a:xfrm>
          <a:prstGeom prst="rect">
            <a:avLst/>
          </a:prstGeom>
          <a:noFill/>
          <a:ln>
            <a:noFill/>
          </a:ln>
        </p:spPr>
      </p:pic>
      <p:sp>
        <p:nvSpPr>
          <p:cNvPr id="328" name="Google Shape;328;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Easter Island</a:t>
            </a:r>
            <a:endParaRPr b="1" i="0" sz="4000" u="none" cap="none" strike="noStrike">
              <a:solidFill>
                <a:schemeClr val="dk1"/>
              </a:solidFill>
              <a:latin typeface="Times New Roman"/>
              <a:ea typeface="Times New Roman"/>
              <a:cs typeface="Times New Roman"/>
              <a:sym typeface="Times New Roman"/>
            </a:endParaRPr>
          </a:p>
        </p:txBody>
      </p:sp>
      <p:sp>
        <p:nvSpPr>
          <p:cNvPr id="335" name="Google Shape;335;p4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Colonised 2500 years ago by Polynesians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1400 AD: Population of 20,000</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Large stone sculptures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Palm trees used up, none left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No more boats, fish</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Water runoff, drought, famine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Conflicts over resources, collapse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1722 AD: Dutch explorers found just 2000 famished people on barren island !</a:t>
            </a:r>
            <a:endParaRPr b="0" i="0" sz="3200" u="none" cap="none" strike="noStrike">
              <a:solidFill>
                <a:schemeClr val="dk1"/>
              </a:solidFill>
              <a:latin typeface="Times New Roman"/>
              <a:ea typeface="Times New Roman"/>
              <a:cs typeface="Times New Roman"/>
              <a:sym typeface="Times New Roman"/>
            </a:endParaRPr>
          </a:p>
        </p:txBody>
      </p:sp>
      <p:sp>
        <p:nvSpPr>
          <p:cNvPr id="336" name="Google Shape;336;p4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Can Easter Island happen again?</a:t>
            </a:r>
            <a:endParaRPr b="1" i="0" sz="4000" u="none" cap="none" strike="noStrike">
              <a:solidFill>
                <a:schemeClr val="dk1"/>
              </a:solidFill>
              <a:latin typeface="Times New Roman"/>
              <a:ea typeface="Times New Roman"/>
              <a:cs typeface="Times New Roman"/>
              <a:sym typeface="Times New Roman"/>
            </a:endParaRPr>
          </a:p>
        </p:txBody>
      </p:sp>
      <p:sp>
        <p:nvSpPr>
          <p:cNvPr id="343" name="Google Shape;343;p46"/>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No,</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Easter Island is an old story,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 are wiser today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Are we ?</a:t>
            </a:r>
            <a:endParaRPr b="0" i="0" sz="3200" u="none" cap="none" strike="noStrike">
              <a:solidFill>
                <a:schemeClr val="dk1"/>
              </a:solidFill>
              <a:latin typeface="Times New Roman"/>
              <a:ea typeface="Times New Roman"/>
              <a:cs typeface="Times New Roman"/>
              <a:sym typeface="Times New Roman"/>
            </a:endParaRPr>
          </a:p>
        </p:txBody>
      </p:sp>
      <p:sp>
        <p:nvSpPr>
          <p:cNvPr id="344" name="Google Shape;344;p4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47"/>
          <p:cNvPicPr preferRelativeResize="0"/>
          <p:nvPr/>
        </p:nvPicPr>
        <p:blipFill>
          <a:blip r:embed="rId3">
            <a:alphaModFix/>
          </a:blip>
          <a:stretch>
            <a:fillRect/>
          </a:stretch>
        </p:blipFill>
        <p:spPr>
          <a:xfrm>
            <a:off x="1447962" y="1"/>
            <a:ext cx="5622763" cy="6858000"/>
          </a:xfrm>
          <a:prstGeom prst="rect">
            <a:avLst/>
          </a:prstGeom>
          <a:noFill/>
          <a:ln>
            <a:noFill/>
          </a:ln>
        </p:spPr>
      </p:pic>
      <p:sp>
        <p:nvSpPr>
          <p:cNvPr id="351" name="Google Shape;351;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48"/>
          <p:cNvPicPr preferRelativeResize="0"/>
          <p:nvPr/>
        </p:nvPicPr>
        <p:blipFill>
          <a:blip r:embed="rId3">
            <a:alphaModFix/>
          </a:blip>
          <a:stretch>
            <a:fillRect/>
          </a:stretch>
        </p:blipFill>
        <p:spPr>
          <a:xfrm>
            <a:off x="1295400" y="63359"/>
            <a:ext cx="6553200" cy="6718441"/>
          </a:xfrm>
          <a:prstGeom prst="rect">
            <a:avLst/>
          </a:prstGeom>
          <a:noFill/>
          <a:ln>
            <a:noFill/>
          </a:ln>
        </p:spPr>
      </p:pic>
      <p:sp>
        <p:nvSpPr>
          <p:cNvPr id="358" name="Google Shape;358;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3"/>
          <p:cNvSpPr txBox="1"/>
          <p:nvPr>
            <p:ph type="title"/>
          </p:nvPr>
        </p:nvSpPr>
        <p:spPr>
          <a:xfrm>
            <a:off x="-38400" y="122250"/>
            <a:ext cx="9144000" cy="52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Gaia Theory</a:t>
            </a:r>
            <a:endParaRPr/>
          </a:p>
        </p:txBody>
      </p:sp>
      <p:sp>
        <p:nvSpPr>
          <p:cNvPr id="82" name="Google Shape;82;p13"/>
          <p:cNvSpPr txBox="1"/>
          <p:nvPr>
            <p:ph idx="1" type="body"/>
          </p:nvPr>
        </p:nvSpPr>
        <p:spPr>
          <a:xfrm>
            <a:off x="0" y="572025"/>
            <a:ext cx="9105600" cy="5803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By James Lovelock. Gaia: Greek Earth Goddess </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Earth with all intricate and interacting systems is </a:t>
            </a:r>
            <a:r>
              <a:rPr b="0" i="0" lang="en" sz="2800" u="sng" cap="none" strike="noStrike">
                <a:solidFill>
                  <a:schemeClr val="dk1"/>
                </a:solidFill>
                <a:latin typeface="Times New Roman"/>
                <a:ea typeface="Times New Roman"/>
                <a:cs typeface="Times New Roman"/>
                <a:sym typeface="Times New Roman"/>
              </a:rPr>
              <a:t>like</a:t>
            </a:r>
            <a:r>
              <a:rPr b="0" i="0" lang="en" sz="2800" u="none" cap="none" strike="noStrike">
                <a:solidFill>
                  <a:schemeClr val="dk1"/>
                </a:solidFill>
                <a:latin typeface="Times New Roman"/>
                <a:ea typeface="Times New Roman"/>
                <a:cs typeface="Times New Roman"/>
                <a:sym typeface="Times New Roman"/>
              </a:rPr>
              <a:t> a Super-Organism</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Self regulation: chemistry of oceans, atmosphere, temperature, living beings</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It appears as if Earth had a purpose...to nurture life and maintain life-friendly conditions.</a:t>
            </a:r>
            <a:endParaRPr/>
          </a:p>
          <a:p>
            <a:pPr indent="-342899"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This perspective brings a new awareness that can enable further evolution of humanity’s understanding of Nature and interactions with it:</a:t>
            </a:r>
            <a:endParaRPr/>
          </a:p>
          <a:p>
            <a:pPr indent="-241299" lvl="1" marL="742950" marR="0" rtl="0" algn="l">
              <a:lnSpc>
                <a:spcPct val="90000"/>
              </a:lnSpc>
              <a:spcBef>
                <a:spcPts val="560"/>
              </a:spcBef>
              <a:spcAft>
                <a:spcPts val="0"/>
              </a:spcAft>
              <a:buClr>
                <a:schemeClr val="dk1"/>
              </a:buClr>
              <a:buSzPts val="1700"/>
              <a:buFont typeface="Times New Roman"/>
              <a:buChar char="○"/>
            </a:pPr>
            <a:r>
              <a:rPr lang="en">
                <a:latin typeface="Times New Roman"/>
                <a:ea typeface="Times New Roman"/>
                <a:cs typeface="Times New Roman"/>
                <a:sym typeface="Times New Roman"/>
              </a:rPr>
              <a:t>When all systems in nature work in order to nurture us, it is in our best interest to design our activities so as to be in harmony with it.</a:t>
            </a:r>
            <a:endParaRPr>
              <a:latin typeface="Times New Roman"/>
              <a:ea typeface="Times New Roman"/>
              <a:cs typeface="Times New Roman"/>
              <a:sym typeface="Times New Roman"/>
            </a:endParaRPr>
          </a:p>
          <a:p>
            <a:pPr indent="-241299" lvl="1" marL="742950" marR="0" rtl="0" algn="l">
              <a:lnSpc>
                <a:spcPct val="90000"/>
              </a:lnSpc>
              <a:spcBef>
                <a:spcPts val="560"/>
              </a:spcBef>
              <a:spcAft>
                <a:spcPts val="0"/>
              </a:spcAft>
              <a:buClr>
                <a:schemeClr val="dk1"/>
              </a:buClr>
              <a:buSzPts val="1700"/>
              <a:buFont typeface="Times New Roman"/>
              <a:buChar char="○"/>
            </a:pPr>
            <a:r>
              <a:rPr lang="en">
                <a:latin typeface="Times New Roman"/>
                <a:ea typeface="Times New Roman"/>
                <a:cs typeface="Times New Roman"/>
                <a:sym typeface="Times New Roman"/>
              </a:rPr>
              <a:t>This idea can be the foundation of all future development.</a:t>
            </a:r>
            <a:endParaRPr>
              <a:latin typeface="Times New Roman"/>
              <a:ea typeface="Times New Roman"/>
              <a:cs typeface="Times New Roman"/>
              <a:sym typeface="Times New Roman"/>
            </a:endParaRPr>
          </a:p>
        </p:txBody>
      </p:sp>
      <p:sp>
        <p:nvSpPr>
          <p:cNvPr id="83" name="Google Shape;83;p13"/>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84" name="Google Shape;84;p13"/>
          <p:cNvSpPr txBox="1"/>
          <p:nvPr/>
        </p:nvSpPr>
        <p:spPr>
          <a:xfrm>
            <a:off x="132400" y="6317375"/>
            <a:ext cx="9105600" cy="4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FF"/>
                </a:solidFill>
              </a:rPr>
              <a:t>Watch Video:</a:t>
            </a:r>
            <a:r>
              <a:rPr lang="en" sz="2000">
                <a:solidFill>
                  <a:schemeClr val="dk1"/>
                </a:solidFill>
              </a:rPr>
              <a:t>  </a:t>
            </a:r>
            <a:r>
              <a:rPr lang="en" sz="2000" u="sng">
                <a:solidFill>
                  <a:schemeClr val="hlink"/>
                </a:solidFill>
                <a:hlinkClick r:id="rId3"/>
              </a:rPr>
              <a:t>How Wolves Change Rivers</a:t>
            </a:r>
            <a:r>
              <a:rPr lang="en" sz="2000">
                <a:solidFill>
                  <a:schemeClr val="dk1"/>
                </a:solidFill>
              </a:rPr>
              <a:t> (5)</a:t>
            </a:r>
            <a:endParaRPr sz="20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Madagascar </a:t>
            </a:r>
            <a:endParaRPr b="1" i="0" sz="4000" u="none" cap="none" strike="noStrike">
              <a:solidFill>
                <a:schemeClr val="dk1"/>
              </a:solidFill>
              <a:latin typeface="Times New Roman"/>
              <a:ea typeface="Times New Roman"/>
              <a:cs typeface="Times New Roman"/>
              <a:sym typeface="Times New Roman"/>
            </a:endParaRPr>
          </a:p>
        </p:txBody>
      </p:sp>
      <p:sp>
        <p:nvSpPr>
          <p:cNvPr id="365" name="Google Shape;365;p49"/>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40 million years in isolation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Astonishing biodiversity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85 % species endemic</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Humans arrived 1500 years ago</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80 % of forests destroyed, soil erosion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Most species endangered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50 % may go extinct by 2025</a:t>
            </a:r>
            <a:endParaRPr b="0" i="0" sz="3200" u="none" cap="none" strike="noStrike">
              <a:solidFill>
                <a:schemeClr val="dk1"/>
              </a:solidFill>
              <a:latin typeface="Times New Roman"/>
              <a:ea typeface="Times New Roman"/>
              <a:cs typeface="Times New Roman"/>
              <a:sym typeface="Times New Roman"/>
            </a:endParaRPr>
          </a:p>
        </p:txBody>
      </p:sp>
      <p:sp>
        <p:nvSpPr>
          <p:cNvPr id="366" name="Google Shape;366;p4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5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Easter Island and Madagascar</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are far away,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surely it cannot happen in India!</a:t>
            </a:r>
            <a:endParaRPr b="0" i="0" sz="3200" u="none" cap="none" strike="noStrike">
              <a:solidFill>
                <a:schemeClr val="dk1"/>
              </a:solidFill>
              <a:latin typeface="Times New Roman"/>
              <a:ea typeface="Times New Roman"/>
              <a:cs typeface="Times New Roman"/>
              <a:sym typeface="Times New Roman"/>
            </a:endParaRPr>
          </a:p>
        </p:txBody>
      </p:sp>
      <p:sp>
        <p:nvSpPr>
          <p:cNvPr id="374" name="Google Shape;374;p5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id="380" name="Google Shape;380;p51"/>
          <p:cNvPicPr preferRelativeResize="0"/>
          <p:nvPr/>
        </p:nvPicPr>
        <p:blipFill>
          <a:blip r:embed="rId3">
            <a:alphaModFix/>
          </a:blip>
          <a:stretch>
            <a:fillRect/>
          </a:stretch>
        </p:blipFill>
        <p:spPr>
          <a:xfrm>
            <a:off x="0" y="0"/>
            <a:ext cx="9144000" cy="6858000"/>
          </a:xfrm>
          <a:prstGeom prst="rect">
            <a:avLst/>
          </a:prstGeom>
          <a:noFill/>
          <a:ln>
            <a:noFill/>
          </a:ln>
        </p:spPr>
      </p:pic>
      <p:sp>
        <p:nvSpPr>
          <p:cNvPr id="381" name="Google Shape;381;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The Himalayas</a:t>
            </a:r>
            <a:endParaRPr b="1" i="0" sz="4000" u="none" cap="none" strike="noStrike">
              <a:solidFill>
                <a:schemeClr val="dk1"/>
              </a:solidFill>
              <a:latin typeface="Times New Roman"/>
              <a:ea typeface="Times New Roman"/>
              <a:cs typeface="Times New Roman"/>
              <a:sym typeface="Times New Roman"/>
            </a:endParaRPr>
          </a:p>
        </p:txBody>
      </p:sp>
      <p:sp>
        <p:nvSpPr>
          <p:cNvPr id="388" name="Google Shape;388;p5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Responsible for India’s monsoon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Source of many rivers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Had 40 % forest cover</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Immense biodiversity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Metal deposits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50 million people in the region</a:t>
            </a:r>
            <a:endParaRPr b="0" i="0" sz="3200" u="none" cap="none" strike="noStrike">
              <a:solidFill>
                <a:schemeClr val="dk1"/>
              </a:solidFill>
              <a:latin typeface="Times New Roman"/>
              <a:ea typeface="Times New Roman"/>
              <a:cs typeface="Times New Roman"/>
              <a:sym typeface="Times New Roman"/>
            </a:endParaRPr>
          </a:p>
        </p:txBody>
      </p:sp>
      <p:sp>
        <p:nvSpPr>
          <p:cNvPr id="389" name="Google Shape;389;p52"/>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53"/>
          <p:cNvPicPr preferRelativeResize="0"/>
          <p:nvPr/>
        </p:nvPicPr>
        <p:blipFill>
          <a:blip r:embed="rId3">
            <a:alphaModFix/>
          </a:blip>
          <a:stretch>
            <a:fillRect/>
          </a:stretch>
        </p:blipFill>
        <p:spPr>
          <a:xfrm>
            <a:off x="0" y="1"/>
            <a:ext cx="9144000" cy="6858000"/>
          </a:xfrm>
          <a:prstGeom prst="rect">
            <a:avLst/>
          </a:prstGeom>
          <a:noFill/>
          <a:ln>
            <a:noFill/>
          </a:ln>
        </p:spPr>
      </p:pic>
      <p:sp>
        <p:nvSpPr>
          <p:cNvPr id="396" name="Google Shape;396;p53"/>
          <p:cNvSpPr txBox="1"/>
          <p:nvPr/>
        </p:nvSpPr>
        <p:spPr>
          <a:xfrm>
            <a:off x="228600" y="457200"/>
            <a:ext cx="88392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800" u="none" cap="none" strike="noStrike">
                <a:solidFill>
                  <a:srgbClr val="FFFF00"/>
                </a:solidFill>
                <a:latin typeface="Times New Roman"/>
                <a:ea typeface="Times New Roman"/>
                <a:cs typeface="Times New Roman"/>
                <a:sym typeface="Times New Roman"/>
              </a:rPr>
              <a:t>Himalayas laid bare: severe deforestation and denudation</a:t>
            </a:r>
            <a:endParaRPr b="0" i="0" sz="2400" u="none" cap="none" strike="noStrike">
              <a:solidFill>
                <a:schemeClr val="dk1"/>
              </a:solidFill>
              <a:latin typeface="Times New Roman"/>
              <a:ea typeface="Times New Roman"/>
              <a:cs typeface="Times New Roman"/>
              <a:sym typeface="Times New Roman"/>
            </a:endParaRPr>
          </a:p>
        </p:txBody>
      </p:sp>
      <p:sp>
        <p:nvSpPr>
          <p:cNvPr id="397" name="Google Shape;397;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The Himalayas in peril</a:t>
            </a:r>
            <a:endParaRPr b="1" i="0" sz="4000" u="none" cap="none" strike="noStrike">
              <a:solidFill>
                <a:schemeClr val="dk1"/>
              </a:solidFill>
              <a:latin typeface="Times New Roman"/>
              <a:ea typeface="Times New Roman"/>
              <a:cs typeface="Times New Roman"/>
              <a:sym typeface="Times New Roman"/>
            </a:endParaRPr>
          </a:p>
        </p:txBody>
      </p:sp>
      <p:sp>
        <p:nvSpPr>
          <p:cNvPr id="404" name="Google Shape;404;p54"/>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Deforestation:</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Landslides, soil erosion, floods</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Projects and road building:</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More exploitation, ecosystems affected</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Mountaineering:</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480"/>
              </a:spcBef>
              <a:spcAft>
                <a:spcPts val="0"/>
              </a:spcAft>
              <a:buClr>
                <a:schemeClr val="dk1"/>
              </a:buClr>
              <a:buSzPts val="1450"/>
              <a:buFont typeface="Times New Roman"/>
              <a:buChar char="●"/>
            </a:pPr>
            <a:r>
              <a:rPr b="0" i="0" lang="en" sz="2400" u="none" cap="none" strike="noStrike">
                <a:solidFill>
                  <a:schemeClr val="dk1"/>
                </a:solidFill>
                <a:latin typeface="Times New Roman"/>
                <a:ea typeface="Times New Roman"/>
                <a:cs typeface="Times New Roman"/>
                <a:sym typeface="Times New Roman"/>
              </a:rPr>
              <a:t>Garbage, heavy movement, resource depletion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GLOBAL WARMING: GLACIERS ARE MELTING</a:t>
            </a:r>
            <a:endParaRPr b="0" i="0" sz="3200" u="none" cap="none" strike="noStrike">
              <a:solidFill>
                <a:schemeClr val="dk1"/>
              </a:solidFill>
              <a:latin typeface="Times New Roman"/>
              <a:ea typeface="Times New Roman"/>
              <a:cs typeface="Times New Roman"/>
              <a:sym typeface="Times New Roman"/>
            </a:endParaRPr>
          </a:p>
        </p:txBody>
      </p:sp>
      <p:sp>
        <p:nvSpPr>
          <p:cNvPr id="405" name="Google Shape;405;p5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Google Shape;411;p55"/>
          <p:cNvPicPr preferRelativeResize="0"/>
          <p:nvPr/>
        </p:nvPicPr>
        <p:blipFill>
          <a:blip r:embed="rId3">
            <a:alphaModFix/>
          </a:blip>
          <a:stretch>
            <a:fillRect/>
          </a:stretch>
        </p:blipFill>
        <p:spPr>
          <a:xfrm>
            <a:off x="0" y="19050"/>
            <a:ext cx="9144000" cy="6827164"/>
          </a:xfrm>
          <a:prstGeom prst="rect">
            <a:avLst/>
          </a:prstGeom>
          <a:noFill/>
          <a:ln>
            <a:noFill/>
          </a:ln>
        </p:spPr>
      </p:pic>
      <p:sp>
        <p:nvSpPr>
          <p:cNvPr id="412" name="Google Shape;412;p55"/>
          <p:cNvSpPr txBox="1"/>
          <p:nvPr/>
        </p:nvSpPr>
        <p:spPr>
          <a:xfrm>
            <a:off x="228600" y="304800"/>
            <a:ext cx="8534400"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2800" u="none" cap="none" strike="noStrike">
                <a:solidFill>
                  <a:schemeClr val="dk1"/>
                </a:solidFill>
                <a:latin typeface="Times New Roman"/>
                <a:ea typeface="Times New Roman"/>
                <a:cs typeface="Times New Roman"/>
                <a:sym typeface="Times New Roman"/>
              </a:rPr>
              <a:t>Modern Artwork of Crisscrossing Roads in the Himalayas Replaces Nature’s Art</a:t>
            </a:r>
            <a:endParaRPr b="0" i="0" sz="2400" u="none" cap="none" strike="noStrike">
              <a:solidFill>
                <a:schemeClr val="dk1"/>
              </a:solidFill>
              <a:latin typeface="Times New Roman"/>
              <a:ea typeface="Times New Roman"/>
              <a:cs typeface="Times New Roman"/>
              <a:sym typeface="Times New Roman"/>
            </a:endParaRPr>
          </a:p>
        </p:txBody>
      </p:sp>
      <p:sp>
        <p:nvSpPr>
          <p:cNvPr id="413" name="Google Shape;413;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56"/>
          <p:cNvPicPr preferRelativeResize="0"/>
          <p:nvPr/>
        </p:nvPicPr>
        <p:blipFill>
          <a:blip r:embed="rId3">
            <a:alphaModFix/>
          </a:blip>
          <a:stretch>
            <a:fillRect/>
          </a:stretch>
        </p:blipFill>
        <p:spPr>
          <a:xfrm>
            <a:off x="4501575" y="3418200"/>
            <a:ext cx="4566225" cy="2695275"/>
          </a:xfrm>
          <a:prstGeom prst="rect">
            <a:avLst/>
          </a:prstGeom>
          <a:noFill/>
          <a:ln>
            <a:noFill/>
          </a:ln>
        </p:spPr>
      </p:pic>
      <p:pic>
        <p:nvPicPr>
          <p:cNvPr id="420" name="Google Shape;420;p56"/>
          <p:cNvPicPr preferRelativeResize="0"/>
          <p:nvPr/>
        </p:nvPicPr>
        <p:blipFill>
          <a:blip r:embed="rId4">
            <a:alphaModFix/>
          </a:blip>
          <a:stretch>
            <a:fillRect/>
          </a:stretch>
        </p:blipFill>
        <p:spPr>
          <a:xfrm>
            <a:off x="-1" y="-1"/>
            <a:ext cx="5592425" cy="3355700"/>
          </a:xfrm>
          <a:prstGeom prst="rect">
            <a:avLst/>
          </a:prstGeom>
          <a:noFill/>
          <a:ln>
            <a:noFill/>
          </a:ln>
        </p:spPr>
      </p:pic>
      <p:pic>
        <p:nvPicPr>
          <p:cNvPr id="421" name="Google Shape;421;p56"/>
          <p:cNvPicPr preferRelativeResize="0"/>
          <p:nvPr/>
        </p:nvPicPr>
        <p:blipFill>
          <a:blip r:embed="rId5">
            <a:alphaModFix/>
          </a:blip>
          <a:stretch>
            <a:fillRect/>
          </a:stretch>
        </p:blipFill>
        <p:spPr>
          <a:xfrm>
            <a:off x="5645700" y="0"/>
            <a:ext cx="3422100" cy="3355700"/>
          </a:xfrm>
          <a:prstGeom prst="rect">
            <a:avLst/>
          </a:prstGeom>
          <a:noFill/>
          <a:ln>
            <a:noFill/>
          </a:ln>
        </p:spPr>
      </p:pic>
      <p:sp>
        <p:nvSpPr>
          <p:cNvPr id="422" name="Google Shape;422;p56"/>
          <p:cNvSpPr txBox="1"/>
          <p:nvPr>
            <p:ph type="title"/>
          </p:nvPr>
        </p:nvSpPr>
        <p:spPr>
          <a:xfrm>
            <a:off x="533400" y="59975"/>
            <a:ext cx="7772400" cy="62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Result: The Uttarakhand Disaster</a:t>
            </a:r>
            <a:endParaRPr>
              <a:solidFill>
                <a:srgbClr val="FFFFFF"/>
              </a:solidFill>
            </a:endParaRPr>
          </a:p>
        </p:txBody>
      </p:sp>
      <p:pic>
        <p:nvPicPr>
          <p:cNvPr id="423" name="Google Shape;423;p56"/>
          <p:cNvPicPr preferRelativeResize="0"/>
          <p:nvPr/>
        </p:nvPicPr>
        <p:blipFill>
          <a:blip r:embed="rId6">
            <a:alphaModFix/>
          </a:blip>
          <a:stretch>
            <a:fillRect/>
          </a:stretch>
        </p:blipFill>
        <p:spPr>
          <a:xfrm>
            <a:off x="-30500" y="3425225"/>
            <a:ext cx="4433050" cy="2695275"/>
          </a:xfrm>
          <a:prstGeom prst="rect">
            <a:avLst/>
          </a:prstGeom>
          <a:noFill/>
          <a:ln>
            <a:noFill/>
          </a:ln>
        </p:spPr>
      </p:pic>
      <p:sp>
        <p:nvSpPr>
          <p:cNvPr id="424" name="Google Shape;424;p56"/>
          <p:cNvSpPr txBox="1"/>
          <p:nvPr/>
        </p:nvSpPr>
        <p:spPr>
          <a:xfrm>
            <a:off x="0" y="5867400"/>
            <a:ext cx="9008700" cy="11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u="sng">
                <a:solidFill>
                  <a:srgbClr val="FF9900"/>
                </a:solidFill>
                <a:highlight>
                  <a:srgbClr val="FFFFFF"/>
                </a:highlight>
                <a:latin typeface="Georgia"/>
                <a:ea typeface="Georgia"/>
                <a:cs typeface="Georgia"/>
                <a:sym typeface="Georgia"/>
                <a:hlinkClick r:id="rId7"/>
              </a:rPr>
              <a:t>Nature avenges its exploitation</a:t>
            </a:r>
            <a:endParaRPr b="1" sz="1800">
              <a:solidFill>
                <a:srgbClr val="1F57A5"/>
              </a:solidFill>
              <a:highlight>
                <a:srgbClr val="FFFFFF"/>
              </a:highlight>
              <a:latin typeface="Georgia"/>
              <a:ea typeface="Georgia"/>
              <a:cs typeface="Georgia"/>
              <a:sym typeface="Georgia"/>
            </a:endParaRPr>
          </a:p>
          <a:p>
            <a:pPr indent="0" lvl="0" marL="0" rtl="0" algn="l">
              <a:lnSpc>
                <a:spcPct val="115000"/>
              </a:lnSpc>
              <a:spcBef>
                <a:spcPts val="800"/>
              </a:spcBef>
              <a:spcAft>
                <a:spcPts val="800"/>
              </a:spcAft>
              <a:buNone/>
            </a:pPr>
            <a:r>
              <a:rPr lang="en" sz="1800">
                <a:solidFill>
                  <a:srgbClr val="3B3A39"/>
                </a:solidFill>
                <a:highlight>
                  <a:srgbClr val="FFFFFF"/>
                </a:highlight>
                <a:latin typeface="Georgia"/>
                <a:ea typeface="Georgia"/>
                <a:cs typeface="Georgia"/>
                <a:sym typeface="Georgia"/>
              </a:rPr>
              <a:t>There is little doubt that the present Himalayan disaster has been triggered by natural events, but the catastrophe is man-made. </a:t>
            </a:r>
            <a:r>
              <a:rPr b="1" lang="en" sz="1800">
                <a:solidFill>
                  <a:srgbClr val="1F57A5"/>
                </a:solidFill>
                <a:highlight>
                  <a:srgbClr val="FFFFFF"/>
                </a:highlight>
                <a:latin typeface="Georgia"/>
                <a:ea typeface="Georgia"/>
                <a:cs typeface="Georgia"/>
                <a:sym typeface="Georgia"/>
              </a:rPr>
              <a:t>--The Hindu</a:t>
            </a:r>
            <a:endParaRPr sz="1800"/>
          </a:p>
        </p:txBody>
      </p:sp>
      <p:sp>
        <p:nvSpPr>
          <p:cNvPr id="425" name="Google Shape;425;p5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6096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Forests </a:t>
            </a:r>
            <a:endParaRPr b="1" i="0" sz="4000" u="none" cap="none" strike="noStrike">
              <a:solidFill>
                <a:schemeClr val="dk1"/>
              </a:solidFill>
              <a:latin typeface="Times New Roman"/>
              <a:ea typeface="Times New Roman"/>
              <a:cs typeface="Times New Roman"/>
              <a:sym typeface="Times New Roman"/>
            </a:endParaRPr>
          </a:p>
        </p:txBody>
      </p:sp>
      <p:sp>
        <p:nvSpPr>
          <p:cNvPr id="432" name="Google Shape;432;p5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63538" lvl="0" marL="363538" marR="0" rtl="0" algn="l">
              <a:lnSpc>
                <a:spcPct val="105000"/>
              </a:lnSpc>
              <a:spcBef>
                <a:spcPts val="60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More than 50 countries have lost between 90 and 100 per cent of their forests</a:t>
            </a:r>
            <a:endParaRPr b="0" i="0" sz="3200" u="none" cap="none" strike="noStrike">
              <a:solidFill>
                <a:schemeClr val="dk1"/>
              </a:solidFill>
              <a:latin typeface="Times New Roman"/>
              <a:ea typeface="Times New Roman"/>
              <a:cs typeface="Times New Roman"/>
              <a:sym typeface="Times New Roman"/>
            </a:endParaRPr>
          </a:p>
          <a:p>
            <a:pPr indent="-363538" lvl="0" marL="363538" marR="0" rtl="0" algn="l">
              <a:lnSpc>
                <a:spcPct val="105000"/>
              </a:lnSpc>
              <a:spcBef>
                <a:spcPts val="60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Tropical forests are being cleared at the rate of one hectare every second.</a:t>
            </a:r>
            <a:endParaRPr b="0" i="0" sz="3200" u="none" cap="none" strike="noStrike">
              <a:solidFill>
                <a:schemeClr val="dk1"/>
              </a:solidFill>
              <a:latin typeface="Times New Roman"/>
              <a:ea typeface="Times New Roman"/>
              <a:cs typeface="Times New Roman"/>
              <a:sym typeface="Times New Roman"/>
            </a:endParaRPr>
          </a:p>
          <a:p>
            <a:pPr indent="120650" lvl="0" marL="0" marR="0" rtl="0" algn="l">
              <a:spcBef>
                <a:spcPts val="45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33" name="Google Shape;433;p5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39" name="Google Shape;439;p58"/>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Biodiversity</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440" name="Google Shape;440;p5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0" name="Google Shape;90;p14"/>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Well-Being and Resource Consumption</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91" name="Google Shape;91;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5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5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felt so powerful. He thought: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5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kill birds, tigers, elephants,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5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 all other life forms,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5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cause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5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 Sixth Mass Extinction of species !</a:t>
            </a:r>
            <a:endParaRPr b="0" i="0" sz="3200" u="none" cap="none" strike="noStrike">
              <a:solidFill>
                <a:schemeClr val="dk1"/>
              </a:solidFill>
              <a:latin typeface="Times New Roman"/>
              <a:ea typeface="Times New Roman"/>
              <a:cs typeface="Times New Roman"/>
              <a:sym typeface="Times New Roman"/>
            </a:endParaRPr>
          </a:p>
        </p:txBody>
      </p:sp>
      <p:sp>
        <p:nvSpPr>
          <p:cNvPr id="448" name="Google Shape;448;p5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Biodiversity </a:t>
            </a:r>
            <a:endParaRPr b="1" i="0" sz="4000" u="none" cap="none" strike="noStrike">
              <a:solidFill>
                <a:schemeClr val="dk1"/>
              </a:solidFill>
              <a:latin typeface="Times New Roman"/>
              <a:ea typeface="Times New Roman"/>
              <a:cs typeface="Times New Roman"/>
              <a:sym typeface="Times New Roman"/>
            </a:endParaRPr>
          </a:p>
        </p:txBody>
      </p:sp>
      <p:sp>
        <p:nvSpPr>
          <p:cNvPr id="455" name="Google Shape;455;p60"/>
          <p:cNvSpPr txBox="1"/>
          <p:nvPr>
            <p:ph idx="1" type="body"/>
          </p:nvPr>
        </p:nvSpPr>
        <p:spPr>
          <a:xfrm>
            <a:off x="5334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640"/>
              </a:spcBef>
              <a:spcAft>
                <a:spcPts val="0"/>
              </a:spcAft>
              <a:buClr>
                <a:schemeClr val="dk1"/>
              </a:buClr>
              <a:buFont typeface="Arial"/>
              <a:buNone/>
            </a:pPr>
            <a:r>
              <a:rPr b="0" i="0" lang="en" sz="3200" u="none" cap="none" strike="noStrike">
                <a:solidFill>
                  <a:schemeClr val="dk1"/>
                </a:solidFill>
                <a:latin typeface="Arial"/>
                <a:ea typeface="Arial"/>
                <a:cs typeface="Arial"/>
                <a:sym typeface="Arial"/>
              </a:rPr>
              <a:t>World: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24% mammals, 12% birds, 25% reptiles, 30% fish threatened or endangered</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100-1000 times faster than natural process of extinction</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Font typeface="Arial"/>
              <a:buNone/>
            </a:pPr>
            <a:r>
              <a:rPr b="0" i="0" lang="en" sz="3200" u="none" cap="none" strike="noStrike">
                <a:solidFill>
                  <a:schemeClr val="dk1"/>
                </a:solidFill>
                <a:latin typeface="Arial"/>
                <a:ea typeface="Arial"/>
                <a:cs typeface="Arial"/>
                <a:sym typeface="Arial"/>
              </a:rPr>
              <a:t>India:</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&gt; 10% flora and fauna are threatened, many on verge of extinction</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56" name="Google Shape;456;p6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Google Shape;462;p61"/>
          <p:cNvPicPr preferRelativeResize="0"/>
          <p:nvPr/>
        </p:nvPicPr>
        <p:blipFill>
          <a:blip r:embed="rId3">
            <a:alphaModFix/>
          </a:blip>
          <a:stretch>
            <a:fillRect/>
          </a:stretch>
        </p:blipFill>
        <p:spPr>
          <a:xfrm>
            <a:off x="533400" y="152400"/>
            <a:ext cx="7848600" cy="6510338"/>
          </a:xfrm>
          <a:prstGeom prst="rect">
            <a:avLst/>
          </a:prstGeom>
          <a:noFill/>
          <a:ln>
            <a:noFill/>
          </a:ln>
        </p:spPr>
      </p:pic>
      <p:sp>
        <p:nvSpPr>
          <p:cNvPr id="463" name="Google Shape;463;p6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62"/>
          <p:cNvPicPr preferRelativeResize="0"/>
          <p:nvPr/>
        </p:nvPicPr>
        <p:blipFill>
          <a:blip r:embed="rId3">
            <a:alphaModFix/>
          </a:blip>
          <a:stretch>
            <a:fillRect/>
          </a:stretch>
        </p:blipFill>
        <p:spPr>
          <a:xfrm>
            <a:off x="76200" y="0"/>
            <a:ext cx="8909673" cy="6858000"/>
          </a:xfrm>
          <a:prstGeom prst="rect">
            <a:avLst/>
          </a:prstGeom>
          <a:noFill/>
          <a:ln>
            <a:noFill/>
          </a:ln>
        </p:spPr>
      </p:pic>
      <p:sp>
        <p:nvSpPr>
          <p:cNvPr id="470" name="Google Shape;470;p6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76" name="Google Shape;476;p63"/>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Water</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477" name="Google Shape;477;p6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6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continued: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extract all the groundwater,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pollute all the waterways,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exploit the oceans and coastal space!</a:t>
            </a:r>
            <a:endParaRPr b="0" i="0" sz="3200" u="none" cap="none" strike="noStrike">
              <a:solidFill>
                <a:schemeClr val="dk1"/>
              </a:solidFill>
              <a:latin typeface="Times New Roman"/>
              <a:ea typeface="Times New Roman"/>
              <a:cs typeface="Times New Roman"/>
              <a:sym typeface="Times New Roman"/>
            </a:endParaRPr>
          </a:p>
        </p:txBody>
      </p:sp>
      <p:sp>
        <p:nvSpPr>
          <p:cNvPr id="485" name="Google Shape;485;p6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Water </a:t>
            </a:r>
            <a:endParaRPr b="1" i="0" sz="4000" u="none" cap="none" strike="noStrike">
              <a:solidFill>
                <a:schemeClr val="dk1"/>
              </a:solidFill>
              <a:latin typeface="Times New Roman"/>
              <a:ea typeface="Times New Roman"/>
              <a:cs typeface="Times New Roman"/>
              <a:sym typeface="Times New Roman"/>
            </a:endParaRPr>
          </a:p>
        </p:txBody>
      </p:sp>
      <p:sp>
        <p:nvSpPr>
          <p:cNvPr id="492" name="Google Shape;492;p65"/>
          <p:cNvSpPr txBox="1"/>
          <p:nvPr>
            <p:ph idx="1" type="body"/>
          </p:nvPr>
        </p:nvSpPr>
        <p:spPr>
          <a:xfrm>
            <a:off x="228600" y="1600200"/>
            <a:ext cx="8458200" cy="4495800"/>
          </a:xfrm>
          <a:prstGeom prst="rect">
            <a:avLst/>
          </a:prstGeom>
          <a:noFill/>
          <a:ln>
            <a:noFill/>
          </a:ln>
        </p:spPr>
        <p:txBody>
          <a:bodyPr anchorCtr="0" anchor="t" bIns="45700" lIns="91425" spcFirstLastPara="1" rIns="91425" wrap="square" tIns="45700">
            <a:noAutofit/>
          </a:bodyPr>
          <a:lstStyle/>
          <a:p>
            <a:pPr indent="-536575" lvl="0" marL="536575" marR="0" rtl="0" algn="l">
              <a:lnSpc>
                <a:spcPct val="93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per capita availability of freshwater is declining globally.</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93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Contaminated water remains the greatest single environmental cause of human sickness and death. </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93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decline of quantity and quality of surface and groundwater is impacting aquatic ecosystems and their services.</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93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By 2025, 1.8 billion people will be living in countries or regions with absolute water scarcity, and two-thirds of the people in the world could be subject to water stress.</a:t>
            </a:r>
            <a:endParaRPr b="0" i="0" sz="3200" u="none" cap="none" strike="noStrike">
              <a:solidFill>
                <a:schemeClr val="dk1"/>
              </a:solidFill>
              <a:latin typeface="Times New Roman"/>
              <a:ea typeface="Times New Roman"/>
              <a:cs typeface="Times New Roman"/>
              <a:sym typeface="Times New Roman"/>
            </a:endParaRPr>
          </a:p>
          <a:p>
            <a:pPr indent="-415925" lvl="0" marL="536575" marR="0" rtl="0" algn="l">
              <a:lnSpc>
                <a:spcPct val="93000"/>
              </a:lnSpc>
              <a:spcBef>
                <a:spcPts val="60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93" name="Google Shape;493;p6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Water </a:t>
            </a:r>
            <a:endParaRPr b="1" i="0" sz="4000" u="none" cap="none" strike="noStrike">
              <a:solidFill>
                <a:schemeClr val="dk1"/>
              </a:solidFill>
              <a:latin typeface="Times New Roman"/>
              <a:ea typeface="Times New Roman"/>
              <a:cs typeface="Times New Roman"/>
              <a:sym typeface="Times New Roman"/>
            </a:endParaRPr>
          </a:p>
        </p:txBody>
      </p:sp>
      <p:sp>
        <p:nvSpPr>
          <p:cNvPr id="500" name="Google Shape;500;p66"/>
          <p:cNvSpPr txBox="1"/>
          <p:nvPr>
            <p:ph idx="1" type="body"/>
          </p:nvPr>
        </p:nvSpPr>
        <p:spPr>
          <a:xfrm>
            <a:off x="685800" y="838200"/>
            <a:ext cx="77724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560"/>
              </a:spcBef>
              <a:spcAft>
                <a:spcPts val="0"/>
              </a:spcAft>
              <a:buClr>
                <a:schemeClr val="dk1"/>
              </a:buClr>
              <a:buFont typeface="Arial"/>
              <a:buNone/>
            </a:pPr>
            <a:r>
              <a:rPr b="0" i="0" lang="en" sz="2800" u="none" cap="none" strike="noStrike">
                <a:solidFill>
                  <a:schemeClr val="dk1"/>
                </a:solidFill>
                <a:latin typeface="Arial"/>
                <a:ea typeface="Arial"/>
                <a:cs typeface="Arial"/>
                <a:sym typeface="Arial"/>
              </a:rPr>
              <a:t>World: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80 countries of the world suffer from serious water shortages: </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1.5 billion people, one fourth of the population, have no access to safe drinking water.  </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Half the population lacks sanitation facilities.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Font typeface="Arial"/>
              <a:buNone/>
            </a:pPr>
            <a:r>
              <a:rPr b="0" i="0" lang="en" sz="2800" u="none" cap="none" strike="noStrike">
                <a:solidFill>
                  <a:schemeClr val="dk1"/>
                </a:solidFill>
                <a:latin typeface="Arial"/>
                <a:ea typeface="Arial"/>
                <a:cs typeface="Arial"/>
                <a:sym typeface="Arial"/>
              </a:rPr>
              <a:t>India:</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No drinking water in &gt; 60,000 villages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Diarrhoea kills one million children per year</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45 million affected by bad water per year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90000"/>
              </a:lnSpc>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01" name="Google Shape;501;p6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67"/>
          <p:cNvPicPr preferRelativeResize="0"/>
          <p:nvPr/>
        </p:nvPicPr>
        <p:blipFill>
          <a:blip r:embed="rId3">
            <a:alphaModFix/>
          </a:blip>
          <a:stretch>
            <a:fillRect/>
          </a:stretch>
        </p:blipFill>
        <p:spPr>
          <a:xfrm>
            <a:off x="0" y="76200"/>
            <a:ext cx="9144000" cy="6629400"/>
          </a:xfrm>
          <a:prstGeom prst="rect">
            <a:avLst/>
          </a:prstGeom>
          <a:noFill/>
          <a:ln>
            <a:noFill/>
          </a:ln>
        </p:spPr>
      </p:pic>
      <p:sp>
        <p:nvSpPr>
          <p:cNvPr id="508" name="Google Shape;508;p6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68"/>
          <p:cNvPicPr preferRelativeResize="0"/>
          <p:nvPr/>
        </p:nvPicPr>
        <p:blipFill>
          <a:blip r:embed="rId3">
            <a:alphaModFix/>
          </a:blip>
          <a:stretch>
            <a:fillRect/>
          </a:stretch>
        </p:blipFill>
        <p:spPr>
          <a:xfrm>
            <a:off x="228600" y="272148"/>
            <a:ext cx="8686800" cy="6324600"/>
          </a:xfrm>
          <a:prstGeom prst="rect">
            <a:avLst/>
          </a:prstGeom>
          <a:noFill/>
          <a:ln>
            <a:noFill/>
          </a:ln>
        </p:spPr>
      </p:pic>
      <p:sp>
        <p:nvSpPr>
          <p:cNvPr id="515" name="Google Shape;515;p6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idx="1" type="body"/>
          </p:nvPr>
        </p:nvSpPr>
        <p:spPr>
          <a:xfrm>
            <a:off x="0" y="800625"/>
            <a:ext cx="9105600" cy="58038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rgbClr val="000066"/>
              </a:buClr>
              <a:buSzPts val="2600"/>
              <a:buFont typeface="Arial"/>
              <a:buChar char="●"/>
            </a:pPr>
            <a:r>
              <a:rPr lang="en" sz="2600">
                <a:solidFill>
                  <a:srgbClr val="000066"/>
                </a:solidFill>
              </a:rPr>
              <a:t>Humans are the beneficiaries of this dynamic, evolving, nurturing biosphere, which is our HOME.</a:t>
            </a:r>
            <a:endParaRPr sz="2600">
              <a:solidFill>
                <a:srgbClr val="000066"/>
              </a:solidFill>
            </a:endParaRPr>
          </a:p>
          <a:p>
            <a:pPr indent="-393700" lvl="0" marL="457200" marR="0" rtl="0" algn="l">
              <a:lnSpc>
                <a:spcPct val="100000"/>
              </a:lnSpc>
              <a:spcBef>
                <a:spcPts val="0"/>
              </a:spcBef>
              <a:spcAft>
                <a:spcPts val="0"/>
              </a:spcAft>
              <a:buClr>
                <a:srgbClr val="000066"/>
              </a:buClr>
              <a:buSzPts val="2600"/>
              <a:buFont typeface="Arial"/>
              <a:buChar char="●"/>
            </a:pPr>
            <a:r>
              <a:rPr lang="en" sz="2600">
                <a:solidFill>
                  <a:srgbClr val="000066"/>
                </a:solidFill>
              </a:rPr>
              <a:t>It sustains us: providing resources for our consumption.</a:t>
            </a:r>
            <a:endParaRPr sz="2600">
              <a:solidFill>
                <a:srgbClr val="000066"/>
              </a:solidFill>
            </a:endParaRPr>
          </a:p>
          <a:p>
            <a:pPr indent="-393700" lvl="0" marL="457200" marR="0" rtl="0" algn="l">
              <a:lnSpc>
                <a:spcPct val="100000"/>
              </a:lnSpc>
              <a:spcBef>
                <a:spcPts val="0"/>
              </a:spcBef>
              <a:spcAft>
                <a:spcPts val="0"/>
              </a:spcAft>
              <a:buClr>
                <a:srgbClr val="000066"/>
              </a:buClr>
              <a:buSzPts val="2600"/>
              <a:buFont typeface="Arial"/>
              <a:buChar char="●"/>
            </a:pPr>
            <a:r>
              <a:rPr lang="en" sz="2600">
                <a:solidFill>
                  <a:srgbClr val="000066"/>
                </a:solidFill>
              </a:rPr>
              <a:t>In this beautiful HOME, we would like to survive and achieve well-being into the indefinite future--SUSTAINABILITY.  </a:t>
            </a:r>
            <a:endParaRPr sz="2600">
              <a:solidFill>
                <a:srgbClr val="000066"/>
              </a:solidFill>
            </a:endParaRPr>
          </a:p>
          <a:p>
            <a:pPr indent="-393700" lvl="0" marL="457200" marR="0" rtl="0" algn="l">
              <a:lnSpc>
                <a:spcPct val="100000"/>
              </a:lnSpc>
              <a:spcBef>
                <a:spcPts val="0"/>
              </a:spcBef>
              <a:spcAft>
                <a:spcPts val="0"/>
              </a:spcAft>
              <a:buClr>
                <a:srgbClr val="000066"/>
              </a:buClr>
              <a:buSzPts val="2600"/>
              <a:buFont typeface="Arial"/>
              <a:buChar char="●"/>
            </a:pPr>
            <a:r>
              <a:rPr lang="en" sz="2600"/>
              <a:t>But our consumption is often continued far beyond survival--</a:t>
            </a:r>
            <a:r>
              <a:rPr lang="en" sz="2600"/>
              <a:t>OVERCONSUMPTION</a:t>
            </a:r>
            <a:r>
              <a:rPr lang="en" sz="2600"/>
              <a:t>.</a:t>
            </a:r>
            <a:endParaRPr sz="2600"/>
          </a:p>
          <a:p>
            <a:pPr indent="-393700" lvl="0" marL="457200" rtl="0" algn="l">
              <a:spcBef>
                <a:spcPts val="0"/>
              </a:spcBef>
              <a:spcAft>
                <a:spcPts val="0"/>
              </a:spcAft>
              <a:buClr>
                <a:srgbClr val="000066"/>
              </a:buClr>
              <a:buSzPts val="2600"/>
              <a:buFont typeface="Arial"/>
              <a:buChar char="●"/>
            </a:pPr>
            <a:r>
              <a:rPr lang="en" sz="2600"/>
              <a:t>Overconsumption leads to very little improvement in well-being.</a:t>
            </a:r>
            <a:endParaRPr sz="2600"/>
          </a:p>
          <a:p>
            <a:pPr indent="-393700" lvl="0" marL="457200" rtl="0" algn="l">
              <a:spcBef>
                <a:spcPts val="0"/>
              </a:spcBef>
              <a:spcAft>
                <a:spcPts val="0"/>
              </a:spcAft>
              <a:buClr>
                <a:srgbClr val="FF0000"/>
              </a:buClr>
              <a:buSzPts val="2600"/>
              <a:buFont typeface="Arial"/>
              <a:buChar char="●"/>
            </a:pPr>
            <a:r>
              <a:rPr lang="en" sz="2600">
                <a:solidFill>
                  <a:srgbClr val="FF0000"/>
                </a:solidFill>
              </a:rPr>
              <a:t>But it damages the environment and reduces well-being for others and future generations...UNSUST</a:t>
            </a:r>
            <a:r>
              <a:rPr lang="en" sz="2600">
                <a:solidFill>
                  <a:srgbClr val="FF0000"/>
                </a:solidFill>
              </a:rPr>
              <a:t>AINABILITY</a:t>
            </a:r>
            <a:endParaRPr sz="2600">
              <a:solidFill>
                <a:srgbClr val="9900FF"/>
              </a:solidFill>
            </a:endParaRPr>
          </a:p>
        </p:txBody>
      </p:sp>
      <p:sp>
        <p:nvSpPr>
          <p:cNvPr id="97" name="Google Shape;97;p15"/>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Consumption, Sustainability and Wellbeing</a:t>
            </a:r>
            <a:endParaRPr/>
          </a:p>
        </p:txBody>
      </p:sp>
      <p:sp>
        <p:nvSpPr>
          <p:cNvPr id="98" name="Google Shape;98;p15"/>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685800" y="228600"/>
            <a:ext cx="77724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Oceans, Rivers, and Fisheries</a:t>
            </a:r>
            <a:endParaRPr b="1" i="0" sz="4000" u="none" cap="none" strike="noStrike">
              <a:solidFill>
                <a:schemeClr val="dk1"/>
              </a:solidFill>
              <a:latin typeface="Times New Roman"/>
              <a:ea typeface="Times New Roman"/>
              <a:cs typeface="Times New Roman"/>
              <a:sym typeface="Times New Roman"/>
            </a:endParaRPr>
          </a:p>
        </p:txBody>
      </p:sp>
      <p:sp>
        <p:nvSpPr>
          <p:cNvPr id="522" name="Google Shape;522;p69"/>
          <p:cNvSpPr txBox="1"/>
          <p:nvPr>
            <p:ph idx="1" type="body"/>
          </p:nvPr>
        </p:nvSpPr>
        <p:spPr>
          <a:xfrm>
            <a:off x="762000" y="1295400"/>
            <a:ext cx="7772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Aquatic ecosystems continue to be heavily exploited, putting at risk sustainability of food supplies and biodiversity.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Global marine and freshwater fish catches show large-scale declines, caused mostly by persistent overfishing.</a:t>
            </a:r>
            <a:endParaRPr b="0" i="0" sz="3200" u="none" cap="none" strike="noStrike">
              <a:solidFill>
                <a:schemeClr val="dk1"/>
              </a:solidFill>
              <a:latin typeface="Times New Roman"/>
              <a:ea typeface="Times New Roman"/>
              <a:cs typeface="Times New Roman"/>
              <a:sym typeface="Times New Roman"/>
            </a:endParaRPr>
          </a:p>
          <a:p>
            <a:pPr indent="0" lvl="1" marL="0" marR="0" rtl="0" algn="l">
              <a:lnSpc>
                <a:spcPct val="105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No fish to catch, by 2050 ?</a:t>
            </a:r>
            <a:endParaRPr b="0" i="0" sz="2800" u="none" cap="none" strike="noStrike">
              <a:solidFill>
                <a:schemeClr val="dk1"/>
              </a:solidFill>
              <a:latin typeface="Times New Roman"/>
              <a:ea typeface="Times New Roman"/>
              <a:cs typeface="Times New Roman"/>
              <a:sym typeface="Times New Roman"/>
            </a:endParaRPr>
          </a:p>
        </p:txBody>
      </p:sp>
      <p:sp>
        <p:nvSpPr>
          <p:cNvPr id="523" name="Google Shape;523;p6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0"/>
          <p:cNvSpPr txBox="1"/>
          <p:nvPr>
            <p:ph type="title"/>
          </p:nvPr>
        </p:nvSpPr>
        <p:spPr>
          <a:xfrm>
            <a:off x="4572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State of the Coast</a:t>
            </a:r>
            <a:endParaRPr b="1" i="0" sz="4000" u="none" cap="none" strike="noStrike">
              <a:solidFill>
                <a:schemeClr val="dk1"/>
              </a:solidFill>
              <a:latin typeface="Times New Roman"/>
              <a:ea typeface="Times New Roman"/>
              <a:cs typeface="Times New Roman"/>
              <a:sym typeface="Times New Roman"/>
            </a:endParaRPr>
          </a:p>
        </p:txBody>
      </p:sp>
      <p:sp>
        <p:nvSpPr>
          <p:cNvPr id="530" name="Google Shape;530;p70"/>
          <p:cNvSpPr txBox="1"/>
          <p:nvPr>
            <p:ph idx="1" type="body"/>
          </p:nvPr>
        </p:nvSpPr>
        <p:spPr>
          <a:xfrm>
            <a:off x="381000" y="1371600"/>
            <a:ext cx="8077200" cy="4724400"/>
          </a:xfrm>
          <a:prstGeom prst="rect">
            <a:avLst/>
          </a:prstGeom>
          <a:noFill/>
          <a:ln>
            <a:noFill/>
          </a:ln>
        </p:spPr>
        <p:txBody>
          <a:bodyPr anchorCtr="0" anchor="t" bIns="45700" lIns="91425" spcFirstLastPara="1" rIns="91425" wrap="square" tIns="45700">
            <a:noAutofit/>
          </a:bodyPr>
          <a:lstStyle/>
          <a:p>
            <a:pPr indent="-536575" lvl="0" marL="536575" marR="0" rtl="0" algn="l">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average population density in coastal areas is now twice as high as the global average.</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More than 100 million people live in areas no more than one metre above mean sea-level.</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21 of the world’s 33 mega-cities are located in coastal areas, with most of them in developing countries. </a:t>
            </a:r>
            <a:endParaRPr b="0" i="0" sz="3200" u="none" cap="none" strike="noStrike">
              <a:solidFill>
                <a:schemeClr val="dk1"/>
              </a:solidFill>
              <a:latin typeface="Times New Roman"/>
              <a:ea typeface="Times New Roman"/>
              <a:cs typeface="Times New Roman"/>
              <a:sym typeface="Times New Roman"/>
            </a:endParaRPr>
          </a:p>
        </p:txBody>
      </p:sp>
      <p:sp>
        <p:nvSpPr>
          <p:cNvPr id="531" name="Google Shape;531;p7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609600" y="1524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State of the Coast</a:t>
            </a:r>
            <a:endParaRPr b="1" i="0" sz="4000" u="none" cap="none" strike="noStrike">
              <a:solidFill>
                <a:schemeClr val="dk1"/>
              </a:solidFill>
              <a:latin typeface="Times New Roman"/>
              <a:ea typeface="Times New Roman"/>
              <a:cs typeface="Times New Roman"/>
              <a:sym typeface="Times New Roman"/>
            </a:endParaRPr>
          </a:p>
        </p:txBody>
      </p:sp>
      <p:sp>
        <p:nvSpPr>
          <p:cNvPr id="538" name="Google Shape;538;p71"/>
          <p:cNvSpPr txBox="1"/>
          <p:nvPr>
            <p:ph idx="1" type="body"/>
          </p:nvPr>
        </p:nvSpPr>
        <p:spPr>
          <a:xfrm>
            <a:off x="685800" y="1295400"/>
            <a:ext cx="7772400" cy="4114800"/>
          </a:xfrm>
          <a:prstGeom prst="rect">
            <a:avLst/>
          </a:prstGeom>
          <a:noFill/>
          <a:ln>
            <a:noFill/>
          </a:ln>
        </p:spPr>
        <p:txBody>
          <a:bodyPr anchorCtr="0" anchor="t" bIns="45700" lIns="91425" spcFirstLastPara="1" rIns="91425" wrap="square" tIns="45700">
            <a:noAutofit/>
          </a:bodyPr>
          <a:lstStyle/>
          <a:p>
            <a:pPr indent="-449263" lvl="0" marL="449263"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Poor planning</a:t>
            </a:r>
            <a:r>
              <a:rPr lang="en" sz="3200">
                <a:latin typeface="Times New Roman"/>
                <a:ea typeface="Times New Roman"/>
                <a:cs typeface="Times New Roman"/>
                <a:sym typeface="Times New Roman"/>
              </a:rPr>
              <a:t>,</a:t>
            </a:r>
            <a:endParaRPr b="0" i="0" sz="3200" u="none" cap="none" strike="noStrike">
              <a:solidFill>
                <a:schemeClr val="dk1"/>
              </a:solidFill>
              <a:latin typeface="Times New Roman"/>
              <a:ea typeface="Times New Roman"/>
              <a:cs typeface="Times New Roman"/>
              <a:sym typeface="Times New Roman"/>
            </a:endParaRPr>
          </a:p>
          <a:p>
            <a:pPr indent="-449263" lvl="0" marL="449263"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the loss of key ecosystems such as wetlands, mangroves and coral reefs, and </a:t>
            </a:r>
            <a:endParaRPr b="0" i="0" sz="3200" u="none" cap="none" strike="noStrike">
              <a:solidFill>
                <a:schemeClr val="dk1"/>
              </a:solidFill>
              <a:latin typeface="Times New Roman"/>
              <a:ea typeface="Times New Roman"/>
              <a:cs typeface="Times New Roman"/>
              <a:sym typeface="Times New Roman"/>
            </a:endParaRPr>
          </a:p>
          <a:p>
            <a:pPr indent="-449263" lvl="0" marL="449263"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sea level rise due to climate change, </a:t>
            </a:r>
            <a:endParaRPr b="0" i="0" sz="3200" u="none" cap="none" strike="noStrike">
              <a:solidFill>
                <a:schemeClr val="dk1"/>
              </a:solidFill>
              <a:latin typeface="Times New Roman"/>
              <a:ea typeface="Times New Roman"/>
              <a:cs typeface="Times New Roman"/>
              <a:sym typeface="Times New Roman"/>
            </a:endParaRPr>
          </a:p>
          <a:p>
            <a:pPr indent="-449263" lvl="0" marL="449263"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are increasing the risk of flooding and reducing coastal protection from storms, tsunamis and erosion.</a:t>
            </a:r>
            <a:endParaRPr b="0" i="0" sz="3200" u="none" cap="none" strike="noStrike">
              <a:solidFill>
                <a:schemeClr val="dk1"/>
              </a:solidFill>
              <a:latin typeface="Times New Roman"/>
              <a:ea typeface="Times New Roman"/>
              <a:cs typeface="Times New Roman"/>
              <a:sym typeface="Times New Roman"/>
            </a:endParaRPr>
          </a:p>
        </p:txBody>
      </p:sp>
      <p:sp>
        <p:nvSpPr>
          <p:cNvPr id="539" name="Google Shape;539;p71"/>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Coastal/Marine Degradation</a:t>
            </a:r>
            <a:endParaRPr b="1" i="0" sz="4000" u="none" cap="none" strike="noStrike">
              <a:solidFill>
                <a:schemeClr val="dk1"/>
              </a:solidFill>
              <a:latin typeface="Times New Roman"/>
              <a:ea typeface="Times New Roman"/>
              <a:cs typeface="Times New Roman"/>
              <a:sym typeface="Times New Roman"/>
            </a:endParaRPr>
          </a:p>
        </p:txBody>
      </p:sp>
      <p:sp>
        <p:nvSpPr>
          <p:cNvPr id="546" name="Google Shape;546;p7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World: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Marine pollution has increased enormously.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World fisheries have collapsed due to overexploitation and pollution.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India:</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50% of mangroves and corals lost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Heavy sea erosion, sea water intrusion</a:t>
            </a:r>
            <a:endParaRPr b="0" i="0" sz="3200" u="none" cap="none" strike="noStrike">
              <a:solidFill>
                <a:schemeClr val="dk1"/>
              </a:solidFill>
              <a:latin typeface="Times New Roman"/>
              <a:ea typeface="Times New Roman"/>
              <a:cs typeface="Times New Roman"/>
              <a:sym typeface="Times New Roman"/>
            </a:endParaRPr>
          </a:p>
        </p:txBody>
      </p:sp>
      <p:sp>
        <p:nvSpPr>
          <p:cNvPr id="547" name="Google Shape;547;p72"/>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3"/>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553" name="Google Shape;553;p73"/>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Ozone layer</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554" name="Google Shape;554;p7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said: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be cool, use CFCs,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blow a big hole in the ozone layer !</a:t>
            </a:r>
            <a:endParaRPr b="0" i="0" sz="3200" u="none" cap="none" strike="noStrike">
              <a:solidFill>
                <a:schemeClr val="dk1"/>
              </a:solidFill>
              <a:latin typeface="Times New Roman"/>
              <a:ea typeface="Times New Roman"/>
              <a:cs typeface="Times New Roman"/>
              <a:sym typeface="Times New Roman"/>
            </a:endParaRPr>
          </a:p>
        </p:txBody>
      </p:sp>
      <p:sp>
        <p:nvSpPr>
          <p:cNvPr id="562" name="Google Shape;562;p7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5"/>
          <p:cNvSpPr txBox="1"/>
          <p:nvPr>
            <p:ph type="title"/>
          </p:nvPr>
        </p:nvSpPr>
        <p:spPr>
          <a:xfrm>
            <a:off x="685800" y="76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Ozone Hole</a:t>
            </a:r>
            <a:endParaRPr b="1" i="0" sz="4000" u="none" cap="none" strike="noStrike">
              <a:solidFill>
                <a:schemeClr val="dk1"/>
              </a:solidFill>
              <a:latin typeface="Times New Roman"/>
              <a:ea typeface="Times New Roman"/>
              <a:cs typeface="Times New Roman"/>
              <a:sym typeface="Times New Roman"/>
            </a:endParaRPr>
          </a:p>
        </p:txBody>
      </p:sp>
      <p:sp>
        <p:nvSpPr>
          <p:cNvPr id="569" name="Google Shape;569;p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The “hole” in the stratospheric ozone layer over the Antarctic is now the largest ever.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5000"/>
              </a:lnSpc>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Due to decreased emissions of ozone depleting substances and assuming full Montreal Protocol compliance, the ozone layer is expected to recover, but not until 2060 (or even later).</a:t>
            </a:r>
            <a:endParaRPr b="0" i="0" sz="3200" u="none" cap="none" strike="noStrike">
              <a:solidFill>
                <a:schemeClr val="dk1"/>
              </a:solidFill>
              <a:latin typeface="Times New Roman"/>
              <a:ea typeface="Times New Roman"/>
              <a:cs typeface="Times New Roman"/>
              <a:sym typeface="Times New Roman"/>
            </a:endParaRPr>
          </a:p>
        </p:txBody>
      </p:sp>
      <p:sp>
        <p:nvSpPr>
          <p:cNvPr id="570" name="Google Shape;570;p7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pic>
        <p:nvPicPr>
          <p:cNvPr id="576" name="Google Shape;576;p76"/>
          <p:cNvPicPr preferRelativeResize="0"/>
          <p:nvPr/>
        </p:nvPicPr>
        <p:blipFill>
          <a:blip r:embed="rId3">
            <a:alphaModFix/>
          </a:blip>
          <a:stretch>
            <a:fillRect/>
          </a:stretch>
        </p:blipFill>
        <p:spPr>
          <a:xfrm>
            <a:off x="457200" y="1"/>
            <a:ext cx="7848600" cy="6858000"/>
          </a:xfrm>
          <a:prstGeom prst="rect">
            <a:avLst/>
          </a:prstGeom>
          <a:noFill/>
          <a:ln>
            <a:noFill/>
          </a:ln>
        </p:spPr>
      </p:pic>
      <p:sp>
        <p:nvSpPr>
          <p:cNvPr id="577" name="Google Shape;577;p7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7"/>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583" name="Google Shape;583;p77"/>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Urbanization</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584" name="Google Shape;584;p7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7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also had a great idea:</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create big cities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 can live happily !</a:t>
            </a:r>
            <a:endParaRPr b="0" i="0" sz="3200" u="none" cap="none" strike="noStrike">
              <a:solidFill>
                <a:schemeClr val="dk1"/>
              </a:solidFill>
              <a:latin typeface="Times New Roman"/>
              <a:ea typeface="Times New Roman"/>
              <a:cs typeface="Times New Roman"/>
              <a:sym typeface="Times New Roman"/>
            </a:endParaRPr>
          </a:p>
        </p:txBody>
      </p:sp>
      <p:sp>
        <p:nvSpPr>
          <p:cNvPr id="592" name="Google Shape;592;p7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Consumption, Sustainability and Wellbeing</a:t>
            </a:r>
            <a:endParaRPr/>
          </a:p>
        </p:txBody>
      </p:sp>
      <p:sp>
        <p:nvSpPr>
          <p:cNvPr id="104" name="Google Shape;104;p16"/>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20124D"/>
              </a:buClr>
              <a:buSzPts val="2800"/>
              <a:buFont typeface="Arial"/>
              <a:buChar char="●"/>
            </a:pPr>
            <a:r>
              <a:rPr lang="en">
                <a:solidFill>
                  <a:srgbClr val="000066"/>
                </a:solidFill>
              </a:rPr>
              <a:t>Human w</a:t>
            </a:r>
            <a:r>
              <a:rPr b="0" i="0" lang="en" sz="2800" u="none" cap="none" strike="noStrike">
                <a:solidFill>
                  <a:srgbClr val="000066"/>
                </a:solidFill>
                <a:latin typeface="Arial"/>
                <a:ea typeface="Arial"/>
                <a:cs typeface="Arial"/>
                <a:sym typeface="Arial"/>
              </a:rPr>
              <a:t>ell-being is influenced by factors other than consumption</a:t>
            </a:r>
            <a:endParaRPr/>
          </a:p>
          <a:p>
            <a:pPr indent="-381000" lvl="1" marL="914400" marR="0" rtl="0" algn="l">
              <a:lnSpc>
                <a:spcPct val="100000"/>
              </a:lnSpc>
              <a:spcBef>
                <a:spcPts val="0"/>
              </a:spcBef>
              <a:spcAft>
                <a:spcPts val="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External: family, friends, education, position in society</a:t>
            </a:r>
            <a:endParaRPr/>
          </a:p>
          <a:p>
            <a:pPr indent="-381000" lvl="1" marL="914400" marR="0" rtl="0" algn="l">
              <a:lnSpc>
                <a:spcPct val="100000"/>
              </a:lnSpc>
              <a:spcBef>
                <a:spcPts val="0"/>
              </a:spcBef>
              <a:spcAft>
                <a:spcPts val="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Internal: identification and fulfillment of one’s purpose in life, realization of spiritual/philosophical truths. </a:t>
            </a:r>
            <a:endParaRPr/>
          </a:p>
          <a:p>
            <a:pPr indent="-406400" lvl="0" marL="45720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After consuming adequately, further improvement in well-being should be sought through other means.  </a:t>
            </a:r>
            <a:endParaRPr/>
          </a:p>
        </p:txBody>
      </p:sp>
      <p:sp>
        <p:nvSpPr>
          <p:cNvPr id="105" name="Google Shape;105;p16"/>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9"/>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rgbClr val="800040"/>
                </a:solidFill>
                <a:latin typeface="Times New Roman"/>
                <a:ea typeface="Times New Roman"/>
                <a:cs typeface="Times New Roman"/>
                <a:sym typeface="Times New Roman"/>
              </a:rPr>
              <a:t>Our Urban Future</a:t>
            </a:r>
            <a:endParaRPr b="1" i="0" sz="4000" u="none" cap="none" strike="noStrike">
              <a:solidFill>
                <a:schemeClr val="dk1"/>
              </a:solidFill>
              <a:latin typeface="Times New Roman"/>
              <a:ea typeface="Times New Roman"/>
              <a:cs typeface="Times New Roman"/>
              <a:sym typeface="Times New Roman"/>
            </a:endParaRPr>
          </a:p>
        </p:txBody>
      </p:sp>
      <p:sp>
        <p:nvSpPr>
          <p:cNvPr id="599" name="Google Shape;599;p7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An Urbanizing World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Increase in urban population: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From 732 million in 1950 to 3.2 billion in 2006.</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Half the world population is in cities (from 2008)‏</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5000"/>
              </a:lnSpc>
              <a:spcBef>
                <a:spcPts val="6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Asia and Africa to double their urban populations to roughly 3.4 billion by 2030.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5000"/>
              </a:lnSpc>
              <a:spcBef>
                <a:spcPts val="60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00" name="Google Shape;600;p79"/>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0"/>
          <p:cNvSpPr txBox="1"/>
          <p:nvPr>
            <p:ph type="title"/>
          </p:nvPr>
        </p:nvSpPr>
        <p:spPr>
          <a:xfrm>
            <a:off x="685800" y="762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Urban Woes</a:t>
            </a:r>
            <a:endParaRPr b="1" i="0" sz="4000" u="none" cap="none" strike="noStrike">
              <a:solidFill>
                <a:schemeClr val="dk1"/>
              </a:solidFill>
              <a:latin typeface="Times New Roman"/>
              <a:ea typeface="Times New Roman"/>
              <a:cs typeface="Times New Roman"/>
              <a:sym typeface="Times New Roman"/>
            </a:endParaRPr>
          </a:p>
        </p:txBody>
      </p:sp>
      <p:sp>
        <p:nvSpPr>
          <p:cNvPr id="607" name="Google Shape;607;p80"/>
          <p:cNvSpPr txBox="1"/>
          <p:nvPr>
            <p:ph idx="1" type="body"/>
          </p:nvPr>
        </p:nvSpPr>
        <p:spPr>
          <a:xfrm>
            <a:off x="426100" y="1057800"/>
            <a:ext cx="8403600" cy="4114800"/>
          </a:xfrm>
          <a:prstGeom prst="rect">
            <a:avLst/>
          </a:prstGeom>
          <a:noFill/>
          <a:ln>
            <a:noFill/>
          </a:ln>
        </p:spPr>
        <p:txBody>
          <a:bodyPr anchorCtr="0" anchor="t" bIns="45700" lIns="91425" spcFirstLastPara="1" rIns="91425" wrap="square" tIns="45700">
            <a:noAutofit/>
          </a:bodyPr>
          <a:lstStyle/>
          <a:p>
            <a:pPr indent="-722312" lvl="0" marL="623887" rtl="0" algn="l">
              <a:spcBef>
                <a:spcPts val="0"/>
              </a:spcBef>
              <a:spcAft>
                <a:spcPts val="0"/>
              </a:spcAft>
              <a:buSzPts val="3000"/>
              <a:buChar char="●"/>
            </a:pPr>
            <a:r>
              <a:rPr lang="en"/>
              <a:t>Roughly half the people in African and Asian cities lack adequate water and sanitation.</a:t>
            </a:r>
            <a:endParaRPr/>
          </a:p>
          <a:p>
            <a:pPr indent="-722312" lvl="0" marL="623887" rtl="0" algn="l">
              <a:spcBef>
                <a:spcPts val="0"/>
              </a:spcBef>
              <a:spcAft>
                <a:spcPts val="0"/>
              </a:spcAft>
              <a:buSzPts val="3000"/>
              <a:buChar char="●"/>
            </a:pPr>
            <a:r>
              <a:rPr lang="en"/>
              <a:t>6 of the 10 are vulnerabl</a:t>
            </a:r>
            <a:r>
              <a:rPr lang="en"/>
              <a:t>e to storm surges.</a:t>
            </a:r>
            <a:endParaRPr/>
          </a:p>
          <a:p>
            <a:pPr indent="-722312" lvl="0" marL="623887" rtl="0" algn="l">
              <a:spcBef>
                <a:spcPts val="0"/>
              </a:spcBef>
              <a:spcAft>
                <a:spcPts val="0"/>
              </a:spcAft>
              <a:buSzPts val="3000"/>
              <a:buChar char="●"/>
            </a:pPr>
            <a:r>
              <a:rPr lang="en"/>
              <a:t>Eight of the world’s 10 most populous cities sit on earthquake faults</a:t>
            </a:r>
            <a:r>
              <a:rPr lang="en"/>
              <a:t> </a:t>
            </a:r>
            <a:endParaRPr/>
          </a:p>
          <a:p>
            <a:pPr indent="-722312" lvl="0" marL="623887" rtl="0" algn="l">
              <a:spcBef>
                <a:spcPts val="0"/>
              </a:spcBef>
              <a:spcAft>
                <a:spcPts val="0"/>
              </a:spcAft>
              <a:buSzPts val="3000"/>
              <a:buChar char="●"/>
            </a:pPr>
            <a:r>
              <a:rPr lang="en"/>
              <a:t>Urban air pollution kills an estimated 800,000 people each year, roughly half of them in China </a:t>
            </a:r>
            <a:endParaRPr/>
          </a:p>
          <a:p>
            <a:pPr indent="-722312" lvl="0" marL="623887" rtl="0" algn="l">
              <a:spcBef>
                <a:spcPts val="0"/>
              </a:spcBef>
              <a:spcAft>
                <a:spcPts val="0"/>
              </a:spcAft>
              <a:buSzPts val="3000"/>
              <a:buChar char="●"/>
            </a:pPr>
            <a:r>
              <a:rPr lang="en"/>
              <a:t>Each year, traffic accidents kill about 1.2 million people and injure up to 50 million more. </a:t>
            </a:r>
            <a:endParaRPr/>
          </a:p>
          <a:p>
            <a:pPr indent="0" lvl="0" marL="0" rtl="0" algn="l">
              <a:spcBef>
                <a:spcPts val="0"/>
              </a:spcBef>
              <a:spcAft>
                <a:spcPts val="0"/>
              </a:spcAft>
              <a:buClr>
                <a:schemeClr val="dk1"/>
              </a:buClr>
              <a:buSzPts val="1900"/>
              <a:buFont typeface="Times New Roman"/>
              <a:buNone/>
            </a:pPr>
            <a:r>
              <a:t/>
            </a:r>
            <a:endParaRPr/>
          </a:p>
        </p:txBody>
      </p:sp>
      <p:sp>
        <p:nvSpPr>
          <p:cNvPr id="608" name="Google Shape;608;p8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81"/>
          <p:cNvPicPr preferRelativeResize="0"/>
          <p:nvPr/>
        </p:nvPicPr>
        <p:blipFill>
          <a:blip r:embed="rId3">
            <a:alphaModFix/>
          </a:blip>
          <a:stretch>
            <a:fillRect/>
          </a:stretch>
        </p:blipFill>
        <p:spPr>
          <a:xfrm>
            <a:off x="0" y="38100"/>
            <a:ext cx="9144000" cy="6781800"/>
          </a:xfrm>
          <a:prstGeom prst="rect">
            <a:avLst/>
          </a:prstGeom>
          <a:noFill/>
          <a:ln>
            <a:noFill/>
          </a:ln>
        </p:spPr>
      </p:pic>
      <p:sp>
        <p:nvSpPr>
          <p:cNvPr id="615" name="Google Shape;615;p8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Google Shape;621;p82"/>
          <p:cNvPicPr preferRelativeResize="0"/>
          <p:nvPr/>
        </p:nvPicPr>
        <p:blipFill>
          <a:blip r:embed="rId3">
            <a:alphaModFix/>
          </a:blip>
          <a:stretch>
            <a:fillRect/>
          </a:stretch>
        </p:blipFill>
        <p:spPr>
          <a:xfrm>
            <a:off x="838200" y="127936"/>
            <a:ext cx="5233988" cy="6501464"/>
          </a:xfrm>
          <a:prstGeom prst="rect">
            <a:avLst/>
          </a:prstGeom>
          <a:noFill/>
          <a:ln>
            <a:noFill/>
          </a:ln>
        </p:spPr>
      </p:pic>
      <p:sp>
        <p:nvSpPr>
          <p:cNvPr id="622" name="Google Shape;622;p8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3"/>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28" name="Google Shape;628;p83"/>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Resource depletion, waste and pollution</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629" name="Google Shape;629;p8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8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20650" lvl="0" marL="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0" lvl="0" marL="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Then Man said:</a:t>
            </a:r>
            <a:endParaRPr b="0" i="0" sz="3200" u="none" cap="none" strike="noStrike">
              <a:solidFill>
                <a:schemeClr val="dk1"/>
              </a:solidFill>
              <a:latin typeface="Times New Roman"/>
              <a:ea typeface="Times New Roman"/>
              <a:cs typeface="Times New Roman"/>
              <a:sym typeface="Times New Roman"/>
            </a:endParaRPr>
          </a:p>
          <a:p>
            <a:pPr indent="0" lvl="0" marL="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use up all the natural resources, convert them to waste, </a:t>
            </a:r>
            <a:endParaRPr b="0" i="0" sz="3200" u="none" cap="none" strike="noStrike">
              <a:solidFill>
                <a:schemeClr val="dk1"/>
              </a:solidFill>
              <a:latin typeface="Times New Roman"/>
              <a:ea typeface="Times New Roman"/>
              <a:cs typeface="Times New Roman"/>
              <a:sym typeface="Times New Roman"/>
            </a:endParaRPr>
          </a:p>
          <a:p>
            <a:pPr indent="0" lvl="0" marL="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dump it or </a:t>
            </a:r>
            <a:endParaRPr b="0" i="0" sz="3200" u="none" cap="none" strike="noStrike">
              <a:solidFill>
                <a:schemeClr val="dk1"/>
              </a:solidFill>
              <a:latin typeface="Times New Roman"/>
              <a:ea typeface="Times New Roman"/>
              <a:cs typeface="Times New Roman"/>
              <a:sym typeface="Times New Roman"/>
            </a:endParaRPr>
          </a:p>
          <a:p>
            <a:pPr indent="0" lvl="0" marL="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pollute the air and water !</a:t>
            </a:r>
            <a:endParaRPr b="0" i="0" sz="3200" u="none" cap="none" strike="noStrike">
              <a:solidFill>
                <a:schemeClr val="dk1"/>
              </a:solidFill>
              <a:latin typeface="Times New Roman"/>
              <a:ea typeface="Times New Roman"/>
              <a:cs typeface="Times New Roman"/>
              <a:sym typeface="Times New Roman"/>
            </a:endParaRPr>
          </a:p>
        </p:txBody>
      </p:sp>
      <p:sp>
        <p:nvSpPr>
          <p:cNvPr id="637" name="Google Shape;637;p8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Google Shape;643;p85"/>
          <p:cNvPicPr preferRelativeResize="0"/>
          <p:nvPr/>
        </p:nvPicPr>
        <p:blipFill>
          <a:blip r:embed="rId3">
            <a:alphaModFix/>
          </a:blip>
          <a:stretch>
            <a:fillRect/>
          </a:stretch>
        </p:blipFill>
        <p:spPr>
          <a:xfrm>
            <a:off x="457200" y="903288"/>
            <a:ext cx="8382000" cy="5145087"/>
          </a:xfrm>
          <a:prstGeom prst="rect">
            <a:avLst/>
          </a:prstGeom>
          <a:noFill/>
          <a:ln>
            <a:noFill/>
          </a:ln>
        </p:spPr>
      </p:pic>
      <p:sp>
        <p:nvSpPr>
          <p:cNvPr id="644" name="Google Shape;644;p8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86"/>
          <p:cNvSpPr txBox="1"/>
          <p:nvPr>
            <p:ph type="title"/>
          </p:nvPr>
        </p:nvSpPr>
        <p:spPr>
          <a:xfrm>
            <a:off x="533400" y="1524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Air Pollution</a:t>
            </a:r>
            <a:endParaRPr b="1" i="0" sz="4000" u="none" cap="none" strike="noStrike">
              <a:solidFill>
                <a:schemeClr val="dk1"/>
              </a:solidFill>
              <a:latin typeface="Times New Roman"/>
              <a:ea typeface="Times New Roman"/>
              <a:cs typeface="Times New Roman"/>
              <a:sym typeface="Times New Roman"/>
            </a:endParaRPr>
          </a:p>
        </p:txBody>
      </p:sp>
      <p:sp>
        <p:nvSpPr>
          <p:cNvPr id="651" name="Google Shape;651;p86"/>
          <p:cNvSpPr txBox="1"/>
          <p:nvPr>
            <p:ph idx="1" type="body"/>
          </p:nvPr>
        </p:nvSpPr>
        <p:spPr>
          <a:xfrm>
            <a:off x="152400" y="1219200"/>
            <a:ext cx="8458200" cy="4114800"/>
          </a:xfrm>
          <a:prstGeom prst="rect">
            <a:avLst/>
          </a:prstGeom>
          <a:noFill/>
          <a:ln>
            <a:noFill/>
          </a:ln>
        </p:spPr>
        <p:txBody>
          <a:bodyPr anchorCtr="0" anchor="t" bIns="45700" lIns="91425" spcFirstLastPara="1" rIns="91425" wrap="square" tIns="45700">
            <a:noAutofit/>
          </a:bodyPr>
          <a:lstStyle/>
          <a:p>
            <a:pPr indent="-536575" lvl="0" marL="536575" marR="0" rtl="0" algn="l">
              <a:lnSpc>
                <a:spcPct val="105000"/>
              </a:lnSpc>
              <a:spcBef>
                <a:spcPts val="55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At least one billion people in the world breathe unhealthy air.</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105000"/>
              </a:lnSpc>
              <a:spcBef>
                <a:spcPts val="55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More than 2 million people globally die prematurely every year due to outdoor and indoor air pollution. </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105000"/>
              </a:lnSpc>
              <a:spcBef>
                <a:spcPts val="55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Although air pollution has decreased in some cities in the North,  emissions are increasing in many cities of the South. </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105000"/>
              </a:lnSpc>
              <a:spcBef>
                <a:spcPts val="55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Indoor air pollution due to the improper burning of solid biomass fuels imposes an enormous health burden.</a:t>
            </a:r>
            <a:endParaRPr b="0" i="0" sz="3200" u="none" cap="none" strike="noStrike">
              <a:solidFill>
                <a:schemeClr val="dk1"/>
              </a:solidFill>
              <a:latin typeface="Times New Roman"/>
              <a:ea typeface="Times New Roman"/>
              <a:cs typeface="Times New Roman"/>
              <a:sym typeface="Times New Roman"/>
            </a:endParaRPr>
          </a:p>
          <a:p>
            <a:pPr indent="-536575" lvl="0" marL="536575" marR="0" rtl="0" algn="l">
              <a:lnSpc>
                <a:spcPct val="105000"/>
              </a:lnSpc>
              <a:spcBef>
                <a:spcPts val="55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Indian cities among the most polluted in the world.</a:t>
            </a:r>
            <a:endParaRPr b="0" i="0" sz="3200" u="none" cap="none" strike="noStrike">
              <a:solidFill>
                <a:schemeClr val="dk1"/>
              </a:solidFill>
              <a:latin typeface="Times New Roman"/>
              <a:ea typeface="Times New Roman"/>
              <a:cs typeface="Times New Roman"/>
              <a:sym typeface="Times New Roman"/>
            </a:endParaRPr>
          </a:p>
          <a:p>
            <a:pPr indent="-415925" lvl="0" marL="536575" marR="0" rtl="0" algn="l">
              <a:lnSpc>
                <a:spcPct val="105000"/>
              </a:lnSpc>
              <a:spcBef>
                <a:spcPts val="55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52" name="Google Shape;652;p8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pic>
        <p:nvPicPr>
          <p:cNvPr id="658" name="Google Shape;658;p87"/>
          <p:cNvPicPr preferRelativeResize="0"/>
          <p:nvPr/>
        </p:nvPicPr>
        <p:blipFill>
          <a:blip r:embed="rId3">
            <a:alphaModFix/>
          </a:blip>
          <a:stretch>
            <a:fillRect/>
          </a:stretch>
        </p:blipFill>
        <p:spPr>
          <a:xfrm>
            <a:off x="533400" y="0"/>
            <a:ext cx="8153400" cy="6858000"/>
          </a:xfrm>
          <a:prstGeom prst="rect">
            <a:avLst/>
          </a:prstGeom>
          <a:noFill/>
          <a:ln>
            <a:noFill/>
          </a:ln>
        </p:spPr>
      </p:pic>
      <p:sp>
        <p:nvSpPr>
          <p:cNvPr id="659" name="Google Shape;659;p87"/>
          <p:cNvSpPr txBox="1"/>
          <p:nvPr/>
        </p:nvSpPr>
        <p:spPr>
          <a:xfrm>
            <a:off x="838200" y="76200"/>
            <a:ext cx="75438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dk1"/>
                </a:solidFill>
                <a:latin typeface="Times New Roman"/>
                <a:ea typeface="Times New Roman"/>
                <a:cs typeface="Times New Roman"/>
                <a:sym typeface="Times New Roman"/>
              </a:rPr>
              <a:t>Can you interpret this cartoon?</a:t>
            </a:r>
            <a:endParaRPr b="0" i="0" sz="2400" u="none" cap="none" strike="noStrike">
              <a:solidFill>
                <a:schemeClr val="dk1"/>
              </a:solidFill>
              <a:latin typeface="Times New Roman"/>
              <a:ea typeface="Times New Roman"/>
              <a:cs typeface="Times New Roman"/>
              <a:sym typeface="Times New Roman"/>
            </a:endParaRPr>
          </a:p>
        </p:txBody>
      </p:sp>
      <p:sp>
        <p:nvSpPr>
          <p:cNvPr id="660" name="Google Shape;660;p8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pic>
        <p:nvPicPr>
          <p:cNvPr id="666" name="Google Shape;666;p88"/>
          <p:cNvPicPr preferRelativeResize="0"/>
          <p:nvPr/>
        </p:nvPicPr>
        <p:blipFill>
          <a:blip r:embed="rId3">
            <a:alphaModFix/>
          </a:blip>
          <a:stretch>
            <a:fillRect/>
          </a:stretch>
        </p:blipFill>
        <p:spPr>
          <a:xfrm>
            <a:off x="2209801" y="119322"/>
            <a:ext cx="4541838" cy="6510078"/>
          </a:xfrm>
          <a:prstGeom prst="rect">
            <a:avLst/>
          </a:prstGeom>
          <a:noFill/>
          <a:ln>
            <a:noFill/>
          </a:ln>
        </p:spPr>
      </p:pic>
      <p:sp>
        <p:nvSpPr>
          <p:cNvPr id="667" name="Google Shape;667;p88"/>
          <p:cNvSpPr txBox="1"/>
          <p:nvPr/>
        </p:nvSpPr>
        <p:spPr>
          <a:xfrm>
            <a:off x="304800" y="1752600"/>
            <a:ext cx="25146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dk1"/>
                </a:solidFill>
                <a:latin typeface="Times New Roman"/>
                <a:ea typeface="Times New Roman"/>
                <a:cs typeface="Times New Roman"/>
                <a:sym typeface="Times New Roman"/>
              </a:rPr>
              <a:t>Can you interpret this cartoon?</a:t>
            </a:r>
            <a:endParaRPr b="0" i="0" sz="2400" u="none" cap="none" strike="noStrike">
              <a:solidFill>
                <a:schemeClr val="dk1"/>
              </a:solidFill>
              <a:latin typeface="Times New Roman"/>
              <a:ea typeface="Times New Roman"/>
              <a:cs typeface="Times New Roman"/>
              <a:sym typeface="Times New Roman"/>
            </a:endParaRPr>
          </a:p>
        </p:txBody>
      </p:sp>
      <p:sp>
        <p:nvSpPr>
          <p:cNvPr id="668" name="Google Shape;668;p8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8400" y="122250"/>
            <a:ext cx="9144000" cy="52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C73C39"/>
              </a:buClr>
              <a:buFont typeface="Arial"/>
              <a:buNone/>
            </a:pPr>
            <a:r>
              <a:rPr b="1" i="0" lang="en" sz="3200" u="none" cap="none" strike="noStrike">
                <a:solidFill>
                  <a:srgbClr val="C73C39"/>
                </a:solidFill>
                <a:latin typeface="Arial"/>
                <a:ea typeface="Arial"/>
                <a:cs typeface="Arial"/>
                <a:sym typeface="Arial"/>
              </a:rPr>
              <a:t>Consumption, Sustainability and Wellbeing</a:t>
            </a:r>
            <a:endParaRPr/>
          </a:p>
        </p:txBody>
      </p:sp>
      <p:sp>
        <p:nvSpPr>
          <p:cNvPr id="111" name="Google Shape;111;p17"/>
          <p:cNvSpPr txBox="1"/>
          <p:nvPr>
            <p:ph idx="1" type="body"/>
          </p:nvPr>
        </p:nvSpPr>
        <p:spPr>
          <a:xfrm>
            <a:off x="0" y="876825"/>
            <a:ext cx="9105600" cy="58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0000FF"/>
                </a:solidFill>
              </a:rPr>
              <a:t>Many thinkers of our time have realized this and are developing ways to measure well-being in relation to factors other than mere resource consumption.</a:t>
            </a:r>
            <a:endParaRPr>
              <a:solidFill>
                <a:srgbClr val="0000FF"/>
              </a:solidFill>
            </a:endParaRPr>
          </a:p>
          <a:p>
            <a:pPr indent="-406400" lvl="0" marL="45720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Quality of life </a:t>
            </a:r>
            <a:r>
              <a:rPr b="0" baseline="30000" i="0" lang="en" sz="2800" u="sng" cap="none" strike="noStrike">
                <a:solidFill>
                  <a:schemeClr val="hlink"/>
                </a:solidFill>
                <a:latin typeface="Arial"/>
                <a:ea typeface="Arial"/>
                <a:cs typeface="Arial"/>
                <a:sym typeface="Arial"/>
                <a:hlinkClick r:id="rId3"/>
              </a:rPr>
              <a:t>[ref]</a:t>
            </a:r>
            <a:endParaRPr/>
          </a:p>
          <a:p>
            <a:pPr indent="-381000" lvl="1" marL="914400" marR="0" rtl="0" algn="l">
              <a:lnSpc>
                <a:spcPct val="100000"/>
              </a:lnSpc>
              <a:spcBef>
                <a:spcPts val="0"/>
              </a:spcBef>
              <a:spcAft>
                <a:spcPts val="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ecology, economics, politics, culture</a:t>
            </a:r>
            <a:endParaRPr/>
          </a:p>
          <a:p>
            <a:pPr indent="-406400" lvl="0" marL="45720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Human Development Index </a:t>
            </a:r>
            <a:r>
              <a:rPr b="0" baseline="30000" i="0" lang="en" sz="2800" u="sng" cap="none" strike="noStrike">
                <a:solidFill>
                  <a:schemeClr val="hlink"/>
                </a:solidFill>
                <a:latin typeface="Arial"/>
                <a:ea typeface="Arial"/>
                <a:cs typeface="Arial"/>
                <a:sym typeface="Arial"/>
                <a:hlinkClick r:id="rId4"/>
              </a:rPr>
              <a:t>[ref]</a:t>
            </a:r>
            <a:r>
              <a:rPr b="0" i="0" lang="en" sz="2800" u="none" cap="none" strike="noStrike">
                <a:solidFill>
                  <a:srgbClr val="000066"/>
                </a:solidFill>
                <a:latin typeface="Arial"/>
                <a:ea typeface="Arial"/>
                <a:cs typeface="Arial"/>
                <a:sym typeface="Arial"/>
              </a:rPr>
              <a:t>: </a:t>
            </a:r>
            <a:endParaRPr/>
          </a:p>
          <a:p>
            <a:pPr indent="-381000" lvl="1" marL="914400" marR="0" rtl="0" algn="l">
              <a:lnSpc>
                <a:spcPct val="100000"/>
              </a:lnSpc>
              <a:spcBef>
                <a:spcPts val="0"/>
              </a:spcBef>
              <a:spcAft>
                <a:spcPts val="0"/>
              </a:spcAft>
              <a:buClr>
                <a:srgbClr val="0C343D"/>
              </a:buClr>
              <a:buSzPts val="2057"/>
              <a:buFont typeface="Courier New"/>
              <a:buChar char="o"/>
            </a:pPr>
            <a:r>
              <a:rPr b="0" i="0" lang="en" sz="2400" u="none" cap="none" strike="noStrike">
                <a:solidFill>
                  <a:srgbClr val="20124D"/>
                </a:solidFill>
                <a:latin typeface="Arial"/>
                <a:ea typeface="Arial"/>
                <a:cs typeface="Arial"/>
                <a:sym typeface="Arial"/>
              </a:rPr>
              <a:t>life expectancy</a:t>
            </a:r>
            <a:r>
              <a:rPr b="0" i="0" lang="en" sz="2400" u="none" cap="none" strike="noStrike">
                <a:solidFill>
                  <a:srgbClr val="0C343D"/>
                </a:solidFill>
                <a:latin typeface="Arial"/>
                <a:ea typeface="Arial"/>
                <a:cs typeface="Arial"/>
                <a:sym typeface="Arial"/>
              </a:rPr>
              <a:t>, education, and income indices.</a:t>
            </a:r>
            <a:endParaRPr/>
          </a:p>
          <a:p>
            <a:pPr indent="-406400" lvl="0" marL="457200" marR="0" rtl="0" algn="l">
              <a:lnSpc>
                <a:spcPct val="100000"/>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Happy Planet Index</a:t>
            </a:r>
            <a:r>
              <a:rPr b="0" baseline="30000" i="0" lang="en" sz="2800" u="sng" cap="none" strike="noStrike">
                <a:solidFill>
                  <a:schemeClr val="hlink"/>
                </a:solidFill>
                <a:latin typeface="Arial"/>
                <a:ea typeface="Arial"/>
                <a:cs typeface="Arial"/>
                <a:sym typeface="Arial"/>
                <a:hlinkClick r:id="rId5"/>
              </a:rPr>
              <a:t>[ref]</a:t>
            </a:r>
            <a:r>
              <a:rPr b="0" i="0" lang="en" sz="2800" u="none" cap="none" strike="noStrike">
                <a:solidFill>
                  <a:srgbClr val="000066"/>
                </a:solidFill>
                <a:latin typeface="Arial"/>
                <a:ea typeface="Arial"/>
                <a:cs typeface="Arial"/>
                <a:sym typeface="Arial"/>
              </a:rPr>
              <a:t>: </a:t>
            </a:r>
            <a:endParaRPr/>
          </a:p>
          <a:p>
            <a:pPr indent="-381000" lvl="1" marL="914400" marR="0" rtl="0" algn="l">
              <a:lnSpc>
                <a:spcPct val="100000"/>
              </a:lnSpc>
              <a:spcBef>
                <a:spcPts val="0"/>
              </a:spcBef>
              <a:spcAft>
                <a:spcPts val="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Attained well-being (not necessarily material goods) per unit of extraction or imposition upon nature.</a:t>
            </a:r>
            <a:endParaRPr/>
          </a:p>
          <a:p>
            <a:pPr indent="-406400" lvl="0" marL="457200" marR="0" rtl="0" algn="l">
              <a:lnSpc>
                <a:spcPct val="101818"/>
              </a:lnSpc>
              <a:spcBef>
                <a:spcPts val="0"/>
              </a:spcBef>
              <a:spcAft>
                <a:spcPts val="0"/>
              </a:spcAft>
              <a:buClr>
                <a:srgbClr val="000066"/>
              </a:buClr>
              <a:buSzPts val="2800"/>
              <a:buFont typeface="Arial"/>
              <a:buChar char="●"/>
            </a:pPr>
            <a:r>
              <a:rPr b="0" i="0" lang="en" sz="2800" u="none" cap="none" strike="noStrike">
                <a:solidFill>
                  <a:srgbClr val="000066"/>
                </a:solidFill>
                <a:latin typeface="Arial"/>
                <a:ea typeface="Arial"/>
                <a:cs typeface="Arial"/>
                <a:sym typeface="Arial"/>
              </a:rPr>
              <a:t>Satisfaction with Life Index </a:t>
            </a:r>
            <a:r>
              <a:rPr b="0" baseline="30000" i="0" lang="en" sz="2800" u="sng" cap="none" strike="noStrike">
                <a:solidFill>
                  <a:schemeClr val="hlink"/>
                </a:solidFill>
                <a:latin typeface="Arial"/>
                <a:ea typeface="Arial"/>
                <a:cs typeface="Arial"/>
                <a:sym typeface="Arial"/>
                <a:hlinkClick r:id="rId6"/>
              </a:rPr>
              <a:t>[ref]</a:t>
            </a:r>
            <a:r>
              <a:rPr b="0" i="0" lang="en" sz="2800" u="none" cap="none" strike="noStrike">
                <a:solidFill>
                  <a:srgbClr val="000066"/>
                </a:solidFill>
                <a:latin typeface="Arial"/>
                <a:ea typeface="Arial"/>
                <a:cs typeface="Arial"/>
                <a:sym typeface="Arial"/>
              </a:rPr>
              <a:t>: </a:t>
            </a:r>
            <a:endParaRPr/>
          </a:p>
          <a:p>
            <a:pPr indent="-381000" lvl="1" marL="914400" marR="0" rtl="0" algn="l">
              <a:lnSpc>
                <a:spcPct val="101818"/>
              </a:lnSpc>
              <a:spcBef>
                <a:spcPts val="600"/>
              </a:spcBef>
              <a:spcAft>
                <a:spcPts val="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Strong correlation with health, wealth, basic education </a:t>
            </a:r>
            <a:endParaRPr/>
          </a:p>
          <a:p>
            <a:pPr indent="-381000" lvl="1" marL="914400" marR="0" rtl="0" algn="l">
              <a:lnSpc>
                <a:spcPct val="101818"/>
              </a:lnSpc>
              <a:spcBef>
                <a:spcPts val="600"/>
              </a:spcBef>
              <a:spcAft>
                <a:spcPts val="600"/>
              </a:spcAft>
              <a:buClr>
                <a:srgbClr val="0C343D"/>
              </a:buClr>
              <a:buSzPts val="2057"/>
              <a:buFont typeface="Courier New"/>
              <a:buChar char="o"/>
            </a:pPr>
            <a:r>
              <a:rPr b="0" i="0" lang="en" sz="2400" u="none" cap="none" strike="noStrike">
                <a:solidFill>
                  <a:srgbClr val="0C343D"/>
                </a:solidFill>
                <a:latin typeface="Arial"/>
                <a:ea typeface="Arial"/>
                <a:cs typeface="Arial"/>
                <a:sym typeface="Arial"/>
              </a:rPr>
              <a:t>Based on asking people how happy they are and social and economic development.</a:t>
            </a:r>
            <a:endParaRPr/>
          </a:p>
        </p:txBody>
      </p:sp>
      <p:sp>
        <p:nvSpPr>
          <p:cNvPr id="112" name="Google Shape;112;p17"/>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89"/>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74" name="Google Shape;674;p89"/>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Consumerism</a:t>
            </a:r>
            <a:endParaRPr sz="2000">
              <a:solidFill>
                <a:srgbClr val="0000FF"/>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675" name="Google Shape;675;p8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9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Man in essence said:</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 us consume more and more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and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 will all be happy ! </a:t>
            </a:r>
            <a:endParaRPr b="0" i="0" sz="3200" u="none" cap="none" strike="noStrike">
              <a:solidFill>
                <a:schemeClr val="dk1"/>
              </a:solidFill>
              <a:latin typeface="Times New Roman"/>
              <a:ea typeface="Times New Roman"/>
              <a:cs typeface="Times New Roman"/>
              <a:sym typeface="Times New Roman"/>
            </a:endParaRPr>
          </a:p>
        </p:txBody>
      </p:sp>
      <p:sp>
        <p:nvSpPr>
          <p:cNvPr id="683" name="Google Shape;683;p9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id="689" name="Google Shape;689;p91"/>
          <p:cNvPicPr preferRelativeResize="0"/>
          <p:nvPr/>
        </p:nvPicPr>
        <p:blipFill>
          <a:blip r:embed="rId3">
            <a:alphaModFix/>
          </a:blip>
          <a:stretch>
            <a:fillRect/>
          </a:stretch>
        </p:blipFill>
        <p:spPr>
          <a:xfrm>
            <a:off x="1" y="76200"/>
            <a:ext cx="9144000" cy="6743699"/>
          </a:xfrm>
          <a:prstGeom prst="rect">
            <a:avLst/>
          </a:prstGeom>
          <a:noFill/>
          <a:ln>
            <a:noFill/>
          </a:ln>
        </p:spPr>
      </p:pic>
      <p:sp>
        <p:nvSpPr>
          <p:cNvPr id="690" name="Google Shape;690;p91"/>
          <p:cNvSpPr txBox="1"/>
          <p:nvPr/>
        </p:nvSpPr>
        <p:spPr>
          <a:xfrm>
            <a:off x="838200" y="76200"/>
            <a:ext cx="75438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dk1"/>
                </a:solidFill>
                <a:latin typeface="Times New Roman"/>
                <a:ea typeface="Times New Roman"/>
                <a:cs typeface="Times New Roman"/>
                <a:sym typeface="Times New Roman"/>
              </a:rPr>
              <a:t>Can you guess what this is?</a:t>
            </a:r>
            <a:endParaRPr b="0" i="0" sz="2400" u="none" cap="none" strike="noStrike">
              <a:solidFill>
                <a:schemeClr val="dk1"/>
              </a:solidFill>
              <a:latin typeface="Times New Roman"/>
              <a:ea typeface="Times New Roman"/>
              <a:cs typeface="Times New Roman"/>
              <a:sym typeface="Times New Roman"/>
            </a:endParaRPr>
          </a:p>
        </p:txBody>
      </p:sp>
      <p:sp>
        <p:nvSpPr>
          <p:cNvPr id="691" name="Google Shape;691;p9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pic>
        <p:nvPicPr>
          <p:cNvPr id="697" name="Google Shape;697;p92"/>
          <p:cNvPicPr preferRelativeResize="0"/>
          <p:nvPr/>
        </p:nvPicPr>
        <p:blipFill>
          <a:blip r:embed="rId3">
            <a:alphaModFix/>
          </a:blip>
          <a:stretch>
            <a:fillRect/>
          </a:stretch>
        </p:blipFill>
        <p:spPr>
          <a:xfrm>
            <a:off x="0" y="34667"/>
            <a:ext cx="9144000" cy="6823333"/>
          </a:xfrm>
          <a:prstGeom prst="rect">
            <a:avLst/>
          </a:prstGeom>
          <a:noFill/>
          <a:ln>
            <a:noFill/>
          </a:ln>
        </p:spPr>
      </p:pic>
      <p:sp>
        <p:nvSpPr>
          <p:cNvPr id="698" name="Google Shape;698;p92"/>
          <p:cNvSpPr txBox="1"/>
          <p:nvPr/>
        </p:nvSpPr>
        <p:spPr>
          <a:xfrm>
            <a:off x="838200" y="76200"/>
            <a:ext cx="75438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lt1"/>
                </a:solidFill>
                <a:latin typeface="Times New Roman"/>
                <a:ea typeface="Times New Roman"/>
                <a:cs typeface="Times New Roman"/>
                <a:sym typeface="Times New Roman"/>
              </a:rPr>
              <a:t>How about now?</a:t>
            </a:r>
            <a:endParaRPr b="0" i="0" sz="2400" u="none" cap="none" strike="noStrike">
              <a:solidFill>
                <a:schemeClr val="dk1"/>
              </a:solidFill>
              <a:latin typeface="Times New Roman"/>
              <a:ea typeface="Times New Roman"/>
              <a:cs typeface="Times New Roman"/>
              <a:sym typeface="Times New Roman"/>
            </a:endParaRPr>
          </a:p>
        </p:txBody>
      </p:sp>
      <p:sp>
        <p:nvSpPr>
          <p:cNvPr id="699" name="Google Shape;699;p9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pic>
        <p:nvPicPr>
          <p:cNvPr id="705" name="Google Shape;705;p93"/>
          <p:cNvPicPr preferRelativeResize="0"/>
          <p:nvPr/>
        </p:nvPicPr>
        <p:blipFill>
          <a:blip r:embed="rId3">
            <a:alphaModFix/>
          </a:blip>
          <a:stretch>
            <a:fillRect/>
          </a:stretch>
        </p:blipFill>
        <p:spPr>
          <a:xfrm>
            <a:off x="171450" y="76200"/>
            <a:ext cx="8896350" cy="6534150"/>
          </a:xfrm>
          <a:prstGeom prst="rect">
            <a:avLst/>
          </a:prstGeom>
          <a:noFill/>
          <a:ln>
            <a:noFill/>
          </a:ln>
        </p:spPr>
      </p:pic>
      <p:sp>
        <p:nvSpPr>
          <p:cNvPr id="706" name="Google Shape;706;p93"/>
          <p:cNvSpPr txBox="1"/>
          <p:nvPr/>
        </p:nvSpPr>
        <p:spPr>
          <a:xfrm>
            <a:off x="838200" y="76200"/>
            <a:ext cx="75438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2800" u="none" cap="none" strike="noStrike">
                <a:solidFill>
                  <a:schemeClr val="lt1"/>
                </a:solidFill>
                <a:latin typeface="Times New Roman"/>
                <a:ea typeface="Times New Roman"/>
                <a:cs typeface="Times New Roman"/>
                <a:sym typeface="Times New Roman"/>
              </a:rPr>
              <a:t>Certainly now, it is obvious!!</a:t>
            </a:r>
            <a:endParaRPr b="0" i="0" sz="2400" u="none" cap="none" strike="noStrike">
              <a:solidFill>
                <a:schemeClr val="dk1"/>
              </a:solidFill>
              <a:latin typeface="Times New Roman"/>
              <a:ea typeface="Times New Roman"/>
              <a:cs typeface="Times New Roman"/>
              <a:sym typeface="Times New Roman"/>
            </a:endParaRPr>
          </a:p>
        </p:txBody>
      </p:sp>
      <p:sp>
        <p:nvSpPr>
          <p:cNvPr id="707" name="Google Shape;707;p9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94"/>
          <p:cNvSpPr txBox="1"/>
          <p:nvPr>
            <p:ph type="title"/>
          </p:nvPr>
        </p:nvSpPr>
        <p:spPr>
          <a:xfrm>
            <a:off x="609600" y="1524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Art by Chris Jordan</a:t>
            </a:r>
            <a:endParaRPr b="1" i="0" sz="4000" u="none" cap="none" strike="noStrike">
              <a:solidFill>
                <a:schemeClr val="dk1"/>
              </a:solidFill>
              <a:latin typeface="Times New Roman"/>
              <a:ea typeface="Times New Roman"/>
              <a:cs typeface="Times New Roman"/>
              <a:sym typeface="Times New Roman"/>
            </a:endParaRPr>
          </a:p>
        </p:txBody>
      </p:sp>
      <p:sp>
        <p:nvSpPr>
          <p:cNvPr id="714" name="Google Shape;714;p9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Plastic Bottles, 2007</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60” x120"</a:t>
            </a:r>
            <a:br>
              <a:rPr b="0" i="0" lang="en" sz="3200" u="none" cap="none" strike="noStrike">
                <a:solidFill>
                  <a:schemeClr val="dk1"/>
                </a:solidFill>
                <a:latin typeface="Times New Roman"/>
                <a:ea typeface="Times New Roman"/>
                <a:cs typeface="Times New Roman"/>
                <a:sym typeface="Times New Roman"/>
              </a:rPr>
            </a:br>
            <a:br>
              <a:rPr b="0" i="0" lang="en" sz="3200" u="none" cap="none" strike="noStrike">
                <a:solidFill>
                  <a:schemeClr val="dk1"/>
                </a:solidFill>
                <a:latin typeface="Times New Roman"/>
                <a:ea typeface="Times New Roman"/>
                <a:cs typeface="Times New Roman"/>
                <a:sym typeface="Times New Roman"/>
              </a:rPr>
            </a:br>
            <a:r>
              <a:rPr b="0" i="0" lang="en" sz="3200" u="none" cap="none" strike="noStrike">
                <a:solidFill>
                  <a:schemeClr val="dk1"/>
                </a:solidFill>
                <a:latin typeface="Times New Roman"/>
                <a:ea typeface="Times New Roman"/>
                <a:cs typeface="Times New Roman"/>
                <a:sym typeface="Times New Roman"/>
              </a:rPr>
              <a:t>Depicts two million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plastic beverage bottles,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 number used in the US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every five minutes. </a:t>
            </a:r>
            <a:endParaRPr b="0" i="0" sz="3200" u="none" cap="none" strike="noStrike">
              <a:solidFill>
                <a:schemeClr val="dk1"/>
              </a:solidFill>
              <a:latin typeface="Times New Roman"/>
              <a:ea typeface="Times New Roman"/>
              <a:cs typeface="Times New Roman"/>
              <a:sym typeface="Times New Roman"/>
            </a:endParaRPr>
          </a:p>
        </p:txBody>
      </p:sp>
      <p:sp>
        <p:nvSpPr>
          <p:cNvPr id="715" name="Google Shape;715;p9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5"/>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Consumerism</a:t>
            </a:r>
            <a:endParaRPr/>
          </a:p>
        </p:txBody>
      </p:sp>
      <p:sp>
        <p:nvSpPr>
          <p:cNvPr id="721" name="Google Shape;721;p95"/>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Consumerism has become a way of life for us.</a:t>
            </a:r>
            <a:endParaRPr/>
          </a:p>
          <a:p>
            <a:pPr indent="0" lvl="0" marL="0" rtl="0" algn="l">
              <a:spcBef>
                <a:spcPts val="0"/>
              </a:spcBef>
              <a:spcAft>
                <a:spcPts val="0"/>
              </a:spcAft>
              <a:buNone/>
            </a:pPr>
            <a:r>
              <a:rPr lang="en"/>
              <a:t>Let’s learn more about what happens to the stuff we buy, consume and throw.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watch the video: </a:t>
            </a:r>
            <a:r>
              <a:rPr lang="en" u="sng">
                <a:solidFill>
                  <a:schemeClr val="hlink"/>
                </a:solidFill>
                <a:hlinkClick r:id="rId3"/>
              </a:rPr>
              <a:t>The Story of Stuff</a:t>
            </a:r>
            <a:r>
              <a:rPr lang="en"/>
              <a:t> (21) or </a:t>
            </a:r>
            <a:r>
              <a:rPr lang="en" u="sng">
                <a:solidFill>
                  <a:schemeClr val="hlink"/>
                </a:solidFill>
                <a:hlinkClick r:id="rId4"/>
              </a:rPr>
              <a:t>read the transcript</a:t>
            </a:r>
            <a:endParaRPr/>
          </a:p>
        </p:txBody>
      </p:sp>
      <p:sp>
        <p:nvSpPr>
          <p:cNvPr id="722" name="Google Shape;722;p9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rom its extraction through sale, use and disposal, all the stuff in our lives affects communities at home and abroad, yet most of this is hidden from view. The Story of Stuff is a 20-minute, fast-paced, fact-filled look at the underside of our production and consumption patterns. The Story of Stuff exposes the connections between a huge number of environmental and social issues, and calls us together to create a more sustainable and just world. It'll teach you something, it'll make you laugh, and it just may change the way you look at all the stuff in your life forever.  http://storyofstuff.org&#10;&#10;And for all you fact checkers out there: http://storyofstuff.org/movies/story-of-stuff/&#10;&#10;Help us caption &amp; translate this video!&#10;&#10;http://amara.org/v/BKO/" id="723" name="Google Shape;723;p95" title="Story of Stuff (2007, OFFICIAL Version)">
            <a:hlinkClick r:id="rId5"/>
          </p:cNvPr>
          <p:cNvPicPr preferRelativeResize="0"/>
          <p:nvPr/>
        </p:nvPicPr>
        <p:blipFill>
          <a:blip r:embed="rId6">
            <a:alphaModFix/>
          </a:blip>
          <a:stretch>
            <a:fillRect/>
          </a:stretch>
        </p:blipFill>
        <p:spPr>
          <a:xfrm>
            <a:off x="2895600" y="2683250"/>
            <a:ext cx="3639150" cy="27293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6"/>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29" name="Google Shape;729;p96"/>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0000FF"/>
              </a:buClr>
              <a:buSzPts val="2000"/>
              <a:buChar char="○"/>
            </a:pPr>
            <a:r>
              <a:rPr lang="en" sz="2000">
                <a:solidFill>
                  <a:srgbClr val="0000FF"/>
                </a:solidFill>
              </a:rPr>
              <a:t>Climate Change</a:t>
            </a:r>
            <a:endParaRPr sz="20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Perceptions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730" name="Google Shape;730;p9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Things are warming up !</a:t>
            </a:r>
            <a:endParaRPr b="1" i="0" sz="4000" u="none" cap="none" strike="noStrike">
              <a:solidFill>
                <a:schemeClr val="dk1"/>
              </a:solidFill>
              <a:latin typeface="Times New Roman"/>
              <a:ea typeface="Times New Roman"/>
              <a:cs typeface="Times New Roman"/>
              <a:sym typeface="Times New Roman"/>
            </a:endParaRPr>
          </a:p>
        </p:txBody>
      </p:sp>
      <p:sp>
        <p:nvSpPr>
          <p:cNvPr id="737" name="Google Shape;737;p97"/>
          <p:cNvSpPr txBox="1"/>
          <p:nvPr>
            <p:ph idx="1" type="body"/>
          </p:nvPr>
        </p:nvSpPr>
        <p:spPr>
          <a:xfrm>
            <a:off x="685800" y="1295400"/>
            <a:ext cx="77724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Global warming is happening:</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Arctic is melting.</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Antarctic ice shelves are breaking off.</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weather is becoming unpredictable.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frequency of natural disasters and the number of people affected are increasing.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Sea level rise is threatening the existence of small islands.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India: The Himalayan glaciers are receding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38" name="Google Shape;738;p97"/>
          <p:cNvSpPr/>
          <p:nvPr/>
        </p:nvSpPr>
        <p:spPr>
          <a:xfrm>
            <a:off x="1635125" y="1366838"/>
            <a:ext cx="184150" cy="4587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9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8"/>
          <p:cNvSpPr txBox="1"/>
          <p:nvPr>
            <p:ph type="title"/>
          </p:nvPr>
        </p:nvSpPr>
        <p:spPr>
          <a:xfrm>
            <a:off x="182750" y="152400"/>
            <a:ext cx="87912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Climate Change Worsens Natural Disasters</a:t>
            </a:r>
            <a:endParaRPr sz="3200"/>
          </a:p>
        </p:txBody>
      </p:sp>
      <p:pic>
        <p:nvPicPr>
          <p:cNvPr descr="&lt;p&gt;Photo: Avalanche, Mt. Rainier&lt;/p&gt;" id="745" name="Google Shape;745;p98"/>
          <p:cNvPicPr preferRelativeResize="0"/>
          <p:nvPr/>
        </p:nvPicPr>
        <p:blipFill>
          <a:blip r:embed="rId3">
            <a:alphaModFix/>
          </a:blip>
          <a:stretch>
            <a:fillRect/>
          </a:stretch>
        </p:blipFill>
        <p:spPr>
          <a:xfrm>
            <a:off x="256825" y="1752600"/>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Floods at Great Salt Lake, Utah&lt;/p&gt;" id="746" name="Google Shape;746;p98"/>
          <p:cNvPicPr preferRelativeResize="0"/>
          <p:nvPr/>
        </p:nvPicPr>
        <p:blipFill>
          <a:blip r:embed="rId4">
            <a:alphaModFix/>
          </a:blip>
          <a:stretch>
            <a:fillRect/>
          </a:stretch>
        </p:blipFill>
        <p:spPr>
          <a:xfrm>
            <a:off x="6421300" y="1692000"/>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Hurricane Ivan&lt;/p&gt;" id="747" name="Google Shape;747;p98"/>
          <p:cNvPicPr preferRelativeResize="0"/>
          <p:nvPr/>
        </p:nvPicPr>
        <p:blipFill>
          <a:blip r:embed="rId5">
            <a:alphaModFix/>
          </a:blip>
          <a:stretch>
            <a:fillRect/>
          </a:stretch>
        </p:blipFill>
        <p:spPr>
          <a:xfrm>
            <a:off x="213125" y="4423550"/>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Panoramic view of lightning in the sky&lt;/p&gt;" id="748" name="Google Shape;748;p98"/>
          <p:cNvPicPr preferRelativeResize="0"/>
          <p:nvPr/>
        </p:nvPicPr>
        <p:blipFill>
          <a:blip r:embed="rId6">
            <a:alphaModFix/>
          </a:blip>
          <a:stretch>
            <a:fillRect/>
          </a:stretch>
        </p:blipFill>
        <p:spPr>
          <a:xfrm>
            <a:off x="3414575" y="4373850"/>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A huge cloud formation&lt;/p&gt;" id="749" name="Google Shape;749;p98"/>
          <p:cNvPicPr preferRelativeResize="0"/>
          <p:nvPr/>
        </p:nvPicPr>
        <p:blipFill>
          <a:blip r:embed="rId7">
            <a:alphaModFix/>
          </a:blip>
          <a:stretch>
            <a:fillRect/>
          </a:stretch>
        </p:blipFill>
        <p:spPr>
          <a:xfrm>
            <a:off x="6550100" y="4373850"/>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Lines of wildfire snaking through foothills&lt;/p&gt;" id="750" name="Google Shape;750;p98"/>
          <p:cNvPicPr preferRelativeResize="0"/>
          <p:nvPr/>
        </p:nvPicPr>
        <p:blipFill>
          <a:blip r:embed="rId8">
            <a:alphaModFix/>
          </a:blip>
          <a:stretch>
            <a:fillRect/>
          </a:stretch>
        </p:blipFill>
        <p:spPr>
          <a:xfrm>
            <a:off x="3381850" y="1752600"/>
            <a:ext cx="2032000" cy="1524000"/>
          </a:xfrm>
          <a:prstGeom prst="rect">
            <a:avLst/>
          </a:prstGeom>
          <a:noFill/>
          <a:ln cap="flat" cmpd="sng" w="9525">
            <a:solidFill>
              <a:srgbClr val="CCCCCC"/>
            </a:solidFill>
            <a:prstDash val="solid"/>
            <a:miter lim="8000"/>
            <a:headEnd len="sm" w="sm" type="none"/>
            <a:tailEnd len="sm" w="sm" type="none"/>
          </a:ln>
        </p:spPr>
      </p:pic>
      <p:sp>
        <p:nvSpPr>
          <p:cNvPr id="751" name="Google Shape;751;p98"/>
          <p:cNvSpPr txBox="1"/>
          <p:nvPr/>
        </p:nvSpPr>
        <p:spPr>
          <a:xfrm>
            <a:off x="256825" y="3195475"/>
            <a:ext cx="2031900" cy="9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Avalanches, Snowstorms, Landslides</a:t>
            </a:r>
            <a:endParaRPr sz="2000"/>
          </a:p>
        </p:txBody>
      </p:sp>
      <p:sp>
        <p:nvSpPr>
          <p:cNvPr id="752" name="Google Shape;752;p98"/>
          <p:cNvSpPr txBox="1"/>
          <p:nvPr/>
        </p:nvSpPr>
        <p:spPr>
          <a:xfrm>
            <a:off x="197150" y="58773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Storms</a:t>
            </a:r>
            <a:endParaRPr sz="2000"/>
          </a:p>
        </p:txBody>
      </p:sp>
      <p:sp>
        <p:nvSpPr>
          <p:cNvPr id="753" name="Google Shape;753;p98"/>
          <p:cNvSpPr txBox="1"/>
          <p:nvPr/>
        </p:nvSpPr>
        <p:spPr>
          <a:xfrm>
            <a:off x="6443975" y="3216000"/>
            <a:ext cx="2385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Floods, Droughts, Famines</a:t>
            </a:r>
            <a:endParaRPr sz="2000"/>
          </a:p>
        </p:txBody>
      </p:sp>
      <p:sp>
        <p:nvSpPr>
          <p:cNvPr id="754" name="Google Shape;754;p98"/>
          <p:cNvSpPr txBox="1"/>
          <p:nvPr/>
        </p:nvSpPr>
        <p:spPr>
          <a:xfrm>
            <a:off x="3383813" y="3228650"/>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Wildfires</a:t>
            </a:r>
            <a:endParaRPr sz="2000"/>
          </a:p>
        </p:txBody>
      </p:sp>
      <p:sp>
        <p:nvSpPr>
          <p:cNvPr id="755" name="Google Shape;755;p98"/>
          <p:cNvSpPr txBox="1"/>
          <p:nvPr/>
        </p:nvSpPr>
        <p:spPr>
          <a:xfrm>
            <a:off x="6497500" y="58174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Tornadoes</a:t>
            </a:r>
            <a:endParaRPr sz="2000"/>
          </a:p>
        </p:txBody>
      </p:sp>
      <p:sp>
        <p:nvSpPr>
          <p:cNvPr id="756" name="Google Shape;756;p98"/>
          <p:cNvSpPr txBox="1"/>
          <p:nvPr/>
        </p:nvSpPr>
        <p:spPr>
          <a:xfrm>
            <a:off x="3502800" y="58773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Lightning</a:t>
            </a:r>
            <a:endParaRPr sz="2000"/>
          </a:p>
        </p:txBody>
      </p:sp>
      <p:sp>
        <p:nvSpPr>
          <p:cNvPr id="757" name="Google Shape;757;p98"/>
          <p:cNvSpPr txBox="1"/>
          <p:nvPr/>
        </p:nvSpPr>
        <p:spPr>
          <a:xfrm>
            <a:off x="0" y="6159375"/>
            <a:ext cx="8820900" cy="72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1"/>
                </a:solidFill>
              </a:rPr>
              <a:t>Note: The above disasters can get worse due to climate change</a:t>
            </a:r>
            <a:endParaRPr b="1" sz="2200">
              <a:solidFill>
                <a:schemeClr val="accent1"/>
              </a:solidFill>
            </a:endParaRPr>
          </a:p>
        </p:txBody>
      </p:sp>
      <p:sp>
        <p:nvSpPr>
          <p:cNvPr id="758" name="Google Shape;758;p9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txBox="1"/>
          <p:nvPr>
            <p:ph idx="1" type="body"/>
          </p:nvPr>
        </p:nvSpPr>
        <p:spPr>
          <a:xfrm>
            <a:off x="0" y="876825"/>
            <a:ext cx="9105600" cy="580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are the rest of us upto?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solidFill>
                  <a:srgbClr val="FF0000"/>
                </a:solidFill>
              </a:rPr>
              <a:t>Development, economic progress, technological progress...</a:t>
            </a:r>
            <a:r>
              <a:rPr lang="en">
                <a:solidFill>
                  <a:srgbClr val="0000FF"/>
                </a:solidFill>
              </a:rPr>
              <a:t>all for improving one’s personal standard of living.</a:t>
            </a:r>
            <a:endParaRPr>
              <a:solidFill>
                <a:srgbClr val="0000FF"/>
              </a:solidFill>
            </a:endParaRPr>
          </a:p>
          <a:p>
            <a:pPr indent="0" lvl="0" marL="0" rtl="0" algn="l">
              <a:spcBef>
                <a:spcPts val="600"/>
              </a:spcBef>
              <a:spcAft>
                <a:spcPts val="0"/>
              </a:spcAft>
              <a:buNone/>
            </a:pPr>
            <a:r>
              <a:t/>
            </a:r>
            <a:endParaRPr>
              <a:solidFill>
                <a:srgbClr val="0000FF"/>
              </a:solidFill>
            </a:endParaRPr>
          </a:p>
          <a:p>
            <a:pPr indent="0" lvl="0" marL="0" rtl="0" algn="l">
              <a:spcBef>
                <a:spcPts val="600"/>
              </a:spcBef>
              <a:spcAft>
                <a:spcPts val="0"/>
              </a:spcAft>
              <a:buNone/>
            </a:pPr>
            <a:r>
              <a:t/>
            </a:r>
            <a:endParaRPr>
              <a:solidFill>
                <a:srgbClr val="0000FF"/>
              </a:solidFill>
            </a:endParaRPr>
          </a:p>
          <a:p>
            <a:pPr indent="0" lvl="0" marL="0" rtl="0" algn="l">
              <a:spcBef>
                <a:spcPts val="600"/>
              </a:spcBef>
              <a:spcAft>
                <a:spcPts val="0"/>
              </a:spcAft>
              <a:buNone/>
            </a:pPr>
            <a:r>
              <a:rPr lang="en">
                <a:solidFill>
                  <a:srgbClr val="000000"/>
                </a:solidFill>
              </a:rPr>
              <a:t>But all this happens at the cost of the environment</a:t>
            </a:r>
            <a:endParaRPr>
              <a:solidFill>
                <a:srgbClr val="000000"/>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t>
            </a:r>
            <a:endParaRPr/>
          </a:p>
        </p:txBody>
      </p:sp>
      <p:sp>
        <p:nvSpPr>
          <p:cNvPr id="119" name="Google Shape;119;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descr="Photo: Sichuan earthquake in China" id="763" name="Google Shape;763;p99"/>
          <p:cNvPicPr preferRelativeResize="0"/>
          <p:nvPr/>
        </p:nvPicPr>
        <p:blipFill>
          <a:blip r:embed="rId3">
            <a:alphaModFix/>
          </a:blip>
          <a:stretch>
            <a:fillRect/>
          </a:stretch>
        </p:blipFill>
        <p:spPr>
          <a:xfrm>
            <a:off x="6473900" y="3567075"/>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A satellite image of Gleebruk, Indonesia after tsunami.&lt;/p&gt;" id="764" name="Google Shape;764;p99"/>
          <p:cNvPicPr preferRelativeResize="0"/>
          <p:nvPr/>
        </p:nvPicPr>
        <p:blipFill>
          <a:blip r:embed="rId4">
            <a:alphaModFix/>
          </a:blip>
          <a:stretch>
            <a:fillRect/>
          </a:stretch>
        </p:blipFill>
        <p:spPr>
          <a:xfrm>
            <a:off x="76200" y="3694275"/>
            <a:ext cx="2032000" cy="1524000"/>
          </a:xfrm>
          <a:prstGeom prst="rect">
            <a:avLst/>
          </a:prstGeom>
          <a:noFill/>
          <a:ln cap="flat" cmpd="sng" w="9525">
            <a:solidFill>
              <a:srgbClr val="CCCCCC"/>
            </a:solidFill>
            <a:prstDash val="solid"/>
            <a:miter lim="8000"/>
            <a:headEnd len="sm" w="sm" type="none"/>
            <a:tailEnd len="sm" w="sm" type="none"/>
          </a:ln>
        </p:spPr>
      </p:pic>
      <p:pic>
        <p:nvPicPr>
          <p:cNvPr descr="&lt;p&gt;Photo: Activity at Cleveland Volcano, Aleutian Islands, Alaska&lt;/p&gt;" id="765" name="Google Shape;765;p99"/>
          <p:cNvPicPr preferRelativeResize="0"/>
          <p:nvPr/>
        </p:nvPicPr>
        <p:blipFill>
          <a:blip r:embed="rId5">
            <a:alphaModFix/>
          </a:blip>
          <a:stretch>
            <a:fillRect/>
          </a:stretch>
        </p:blipFill>
        <p:spPr>
          <a:xfrm>
            <a:off x="3112650" y="3694275"/>
            <a:ext cx="2032000" cy="1524000"/>
          </a:xfrm>
          <a:prstGeom prst="rect">
            <a:avLst/>
          </a:prstGeom>
          <a:noFill/>
          <a:ln cap="flat" cmpd="sng" w="9525">
            <a:solidFill>
              <a:srgbClr val="CCCCCC"/>
            </a:solidFill>
            <a:prstDash val="solid"/>
            <a:miter lim="8000"/>
            <a:headEnd len="sm" w="sm" type="none"/>
            <a:tailEnd len="sm" w="sm" type="none"/>
          </a:ln>
        </p:spPr>
      </p:pic>
      <p:sp>
        <p:nvSpPr>
          <p:cNvPr id="766" name="Google Shape;766;p99"/>
          <p:cNvSpPr txBox="1"/>
          <p:nvPr/>
        </p:nvSpPr>
        <p:spPr>
          <a:xfrm>
            <a:off x="76200" y="52182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Tsunamis</a:t>
            </a:r>
            <a:endParaRPr sz="2000"/>
          </a:p>
        </p:txBody>
      </p:sp>
      <p:sp>
        <p:nvSpPr>
          <p:cNvPr id="767" name="Google Shape;767;p99"/>
          <p:cNvSpPr txBox="1"/>
          <p:nvPr/>
        </p:nvSpPr>
        <p:spPr>
          <a:xfrm>
            <a:off x="6518650" y="51509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Earthquakes</a:t>
            </a:r>
            <a:endParaRPr sz="2000"/>
          </a:p>
        </p:txBody>
      </p:sp>
      <p:sp>
        <p:nvSpPr>
          <p:cNvPr id="768" name="Google Shape;768;p99"/>
          <p:cNvSpPr txBox="1"/>
          <p:nvPr/>
        </p:nvSpPr>
        <p:spPr>
          <a:xfrm>
            <a:off x="3157400" y="5345475"/>
            <a:ext cx="19425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Volcanoes</a:t>
            </a:r>
            <a:endParaRPr sz="2000"/>
          </a:p>
        </p:txBody>
      </p:sp>
      <p:sp>
        <p:nvSpPr>
          <p:cNvPr id="769" name="Google Shape;769;p9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Increased Damage from Natural Disasters</a:t>
            </a:r>
            <a:endParaRPr/>
          </a:p>
        </p:txBody>
      </p:sp>
      <p:sp>
        <p:nvSpPr>
          <p:cNvPr id="770" name="Google Shape;770;p99"/>
          <p:cNvSpPr txBox="1"/>
          <p:nvPr/>
        </p:nvSpPr>
        <p:spPr>
          <a:xfrm>
            <a:off x="76200" y="1388050"/>
            <a:ext cx="8820900" cy="18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t>Due to:</a:t>
            </a:r>
            <a:endParaRPr sz="2400"/>
          </a:p>
          <a:p>
            <a:pPr indent="-381000" lvl="0" marL="457200" rtl="0" algn="l">
              <a:spcBef>
                <a:spcPts val="0"/>
              </a:spcBef>
              <a:spcAft>
                <a:spcPts val="0"/>
              </a:spcAft>
              <a:buSzPts val="2400"/>
              <a:buChar char="●"/>
            </a:pPr>
            <a:r>
              <a:rPr lang="en" sz="2400"/>
              <a:t>Uncontrolled urbanization</a:t>
            </a:r>
            <a:endParaRPr sz="2400"/>
          </a:p>
          <a:p>
            <a:pPr indent="-381000" lvl="0" marL="457200" rtl="0" algn="l">
              <a:spcBef>
                <a:spcPts val="0"/>
              </a:spcBef>
              <a:spcAft>
                <a:spcPts val="0"/>
              </a:spcAft>
              <a:buSzPts val="2400"/>
              <a:buChar char="●"/>
            </a:pPr>
            <a:r>
              <a:rPr lang="en" sz="2400"/>
              <a:t>High population density</a:t>
            </a:r>
            <a:endParaRPr sz="2400"/>
          </a:p>
          <a:p>
            <a:pPr indent="-381000" lvl="0" marL="457200" rtl="0" algn="l">
              <a:spcBef>
                <a:spcPts val="0"/>
              </a:spcBef>
              <a:spcAft>
                <a:spcPts val="0"/>
              </a:spcAft>
              <a:buSzPts val="2400"/>
              <a:buChar char="●"/>
            </a:pPr>
            <a:r>
              <a:rPr lang="en" sz="2400"/>
              <a:t>Poor planning and preparedness </a:t>
            </a:r>
            <a:endParaRPr b="1" sz="2400">
              <a:solidFill>
                <a:schemeClr val="accent1"/>
              </a:solidFill>
            </a:endParaRPr>
          </a:p>
        </p:txBody>
      </p:sp>
      <p:sp>
        <p:nvSpPr>
          <p:cNvPr id="771" name="Google Shape;771;p99"/>
          <p:cNvSpPr txBox="1"/>
          <p:nvPr/>
        </p:nvSpPr>
        <p:spPr>
          <a:xfrm>
            <a:off x="0" y="5778375"/>
            <a:ext cx="9144000" cy="72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rPr>
              <a:t>Note: The above disasters are </a:t>
            </a:r>
            <a:r>
              <a:rPr b="1" i="1" lang="en" sz="2400" u="sng">
                <a:solidFill>
                  <a:schemeClr val="accent1"/>
                </a:solidFill>
              </a:rPr>
              <a:t>not related</a:t>
            </a:r>
            <a:r>
              <a:rPr b="1" lang="en" sz="2400">
                <a:solidFill>
                  <a:schemeClr val="accent1"/>
                </a:solidFill>
              </a:rPr>
              <a:t> to climate change</a:t>
            </a:r>
            <a:endParaRPr b="1" sz="2400">
              <a:solidFill>
                <a:schemeClr val="accent1"/>
              </a:solidFill>
            </a:endParaRPr>
          </a:p>
        </p:txBody>
      </p:sp>
      <p:sp>
        <p:nvSpPr>
          <p:cNvPr id="772" name="Google Shape;772;p9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0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0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 are past the tipping point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in many aspects of the environment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It may all come together as a catastrophe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by 2030-35.</a:t>
            </a:r>
            <a:endParaRPr b="0" i="0" sz="3200" u="none" cap="none" strike="noStrike">
              <a:solidFill>
                <a:schemeClr val="dk1"/>
              </a:solidFill>
              <a:latin typeface="Times New Roman"/>
              <a:ea typeface="Times New Roman"/>
              <a:cs typeface="Times New Roman"/>
              <a:sym typeface="Times New Roman"/>
            </a:endParaRPr>
          </a:p>
        </p:txBody>
      </p:sp>
      <p:sp>
        <p:nvSpPr>
          <p:cNvPr id="780" name="Google Shape;780;p100"/>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Of course, as we</a:t>
            </a:r>
            <a:r>
              <a:rPr lang="en" sz="4000">
                <a:solidFill>
                  <a:schemeClr val="dk1"/>
                </a:solidFill>
                <a:latin typeface="Times New Roman"/>
                <a:ea typeface="Times New Roman"/>
                <a:cs typeface="Times New Roman"/>
                <a:sym typeface="Times New Roman"/>
              </a:rPr>
              <a:t> saw before, </a:t>
            </a:r>
            <a:r>
              <a:rPr b="1" i="0" lang="en" sz="4000" u="none" cap="none" strike="noStrike">
                <a:solidFill>
                  <a:schemeClr val="dk1"/>
                </a:solidFill>
                <a:latin typeface="Times New Roman"/>
                <a:ea typeface="Times New Roman"/>
                <a:cs typeface="Times New Roman"/>
                <a:sym typeface="Times New Roman"/>
              </a:rPr>
              <a:t>it is not environment alone</a:t>
            </a:r>
            <a:endParaRPr b="1" i="0" sz="4000" u="none" cap="none" strike="noStrike">
              <a:solidFill>
                <a:schemeClr val="dk1"/>
              </a:solidFill>
              <a:latin typeface="Times New Roman"/>
              <a:ea typeface="Times New Roman"/>
              <a:cs typeface="Times New Roman"/>
              <a:sym typeface="Times New Roman"/>
            </a:endParaRPr>
          </a:p>
        </p:txBody>
      </p:sp>
      <p:sp>
        <p:nvSpPr>
          <p:cNvPr id="787" name="Google Shape;787;p101"/>
          <p:cNvSpPr txBox="1"/>
          <p:nvPr>
            <p:ph idx="1" type="body"/>
          </p:nvPr>
        </p:nvSpPr>
        <p:spPr>
          <a:xfrm>
            <a:off x="685800" y="1600200"/>
            <a:ext cx="7848600" cy="457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Interconnected things: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Increasing population, food prices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Increasing disparities:</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Marginalisation of the poor</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Farmers in distress</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Increasing militarisation, terrorism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Large scale corruption, frauds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SzPts val="1900"/>
              <a:buFont typeface="Times New Roman"/>
              <a:buChar char="●"/>
            </a:pPr>
            <a:r>
              <a:rPr b="0" i="0" lang="en" sz="3200" u="none" cap="none" strike="noStrike">
                <a:solidFill>
                  <a:schemeClr val="dk1"/>
                </a:solidFill>
                <a:latin typeface="Times New Roman"/>
                <a:ea typeface="Times New Roman"/>
                <a:cs typeface="Times New Roman"/>
                <a:sym typeface="Times New Roman"/>
              </a:rPr>
              <a:t>Financial crisis, economic ups and downs.</a:t>
            </a:r>
            <a:endParaRPr b="0" i="0" sz="3200" u="none" cap="none" strike="noStrike">
              <a:solidFill>
                <a:schemeClr val="dk1"/>
              </a:solidFill>
              <a:latin typeface="Times New Roman"/>
              <a:ea typeface="Times New Roman"/>
              <a:cs typeface="Times New Roman"/>
              <a:sym typeface="Times New Roman"/>
            </a:endParaRPr>
          </a:p>
        </p:txBody>
      </p:sp>
      <p:sp>
        <p:nvSpPr>
          <p:cNvPr id="788" name="Google Shape;788;p101"/>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02"/>
          <p:cNvSpPr txBox="1"/>
          <p:nvPr>
            <p:ph type="title"/>
          </p:nvPr>
        </p:nvSpPr>
        <p:spPr>
          <a:xfrm>
            <a:off x="-38400" y="122250"/>
            <a:ext cx="91440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94" name="Google Shape;794;p102"/>
          <p:cNvSpPr txBox="1"/>
          <p:nvPr>
            <p:ph idx="1" type="body"/>
          </p:nvPr>
        </p:nvSpPr>
        <p:spPr>
          <a:xfrm>
            <a:off x="0" y="711000"/>
            <a:ext cx="9105600" cy="5969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999999"/>
              </a:buClr>
              <a:buSzPts val="2200"/>
              <a:buChar char="●"/>
            </a:pPr>
            <a:r>
              <a:rPr lang="en" sz="2200">
                <a:solidFill>
                  <a:srgbClr val="999999"/>
                </a:solidFill>
              </a:rPr>
              <a:t>The Nurturing Biosphere</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Well-Being and Resource Consumption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Present Unsustainability</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Course Description</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State of the Environment</a:t>
            </a:r>
            <a:endParaRPr sz="22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Forests</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Biodiversity</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Water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Ozone layer</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Urbanization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Resource depletion, waste and pollution</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Consumerism</a:t>
            </a:r>
            <a:endParaRPr sz="2000">
              <a:solidFill>
                <a:srgbClr val="999999"/>
              </a:solidFill>
            </a:endParaRPr>
          </a:p>
          <a:p>
            <a:pPr indent="-355600" lvl="1" marL="914400" rtl="0" algn="l">
              <a:spcBef>
                <a:spcPts val="0"/>
              </a:spcBef>
              <a:spcAft>
                <a:spcPts val="0"/>
              </a:spcAft>
              <a:buClr>
                <a:srgbClr val="999999"/>
              </a:buClr>
              <a:buSzPts val="2000"/>
              <a:buChar char="○"/>
            </a:pPr>
            <a:r>
              <a:rPr lang="en" sz="2000">
                <a:solidFill>
                  <a:srgbClr val="999999"/>
                </a:solidFill>
              </a:rPr>
              <a:t>Climate Change</a:t>
            </a:r>
            <a:endParaRPr sz="2000">
              <a:solidFill>
                <a:srgbClr val="999999"/>
              </a:solidFill>
            </a:endParaRPr>
          </a:p>
          <a:p>
            <a:pPr indent="-368300" lvl="0" marL="457200" rtl="0" algn="l">
              <a:spcBef>
                <a:spcPts val="0"/>
              </a:spcBef>
              <a:spcAft>
                <a:spcPts val="0"/>
              </a:spcAft>
              <a:buClr>
                <a:srgbClr val="0000FF"/>
              </a:buClr>
              <a:buSzPts val="2200"/>
              <a:buChar char="●"/>
            </a:pPr>
            <a:r>
              <a:rPr lang="en" sz="2200">
                <a:solidFill>
                  <a:srgbClr val="0000FF"/>
                </a:solidFill>
              </a:rPr>
              <a:t>Perceptions of the Crisis</a:t>
            </a:r>
            <a:endParaRPr sz="2200">
              <a:solidFill>
                <a:srgbClr val="0000FF"/>
              </a:solidFill>
            </a:endParaRPr>
          </a:p>
          <a:p>
            <a:pPr indent="-368300" lvl="0" marL="457200" rtl="0" algn="l">
              <a:spcBef>
                <a:spcPts val="0"/>
              </a:spcBef>
              <a:spcAft>
                <a:spcPts val="0"/>
              </a:spcAft>
              <a:buClr>
                <a:srgbClr val="999999"/>
              </a:buClr>
              <a:buSzPts val="2200"/>
              <a:buChar char="●"/>
            </a:pPr>
            <a:r>
              <a:rPr lang="en" sz="2200">
                <a:solidFill>
                  <a:srgbClr val="999999"/>
                </a:solidFill>
              </a:rPr>
              <a:t>Causes of the Crisis</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Environmental Movement</a:t>
            </a:r>
            <a:endParaRPr sz="2200">
              <a:solidFill>
                <a:srgbClr val="999999"/>
              </a:solidFill>
            </a:endParaRPr>
          </a:p>
          <a:p>
            <a:pPr indent="-368300" lvl="0" marL="457200" rtl="0" algn="l">
              <a:spcBef>
                <a:spcPts val="0"/>
              </a:spcBef>
              <a:spcAft>
                <a:spcPts val="0"/>
              </a:spcAft>
              <a:buClr>
                <a:srgbClr val="999999"/>
              </a:buClr>
              <a:buSzPts val="2200"/>
              <a:buChar char="●"/>
            </a:pPr>
            <a:r>
              <a:rPr lang="en" sz="2200">
                <a:solidFill>
                  <a:srgbClr val="999999"/>
                </a:solidFill>
              </a:rPr>
              <a:t>Sustainable Development</a:t>
            </a:r>
            <a:endParaRPr sz="2200">
              <a:solidFill>
                <a:srgbClr val="999999"/>
              </a:solidFill>
            </a:endParaRPr>
          </a:p>
        </p:txBody>
      </p:sp>
      <p:sp>
        <p:nvSpPr>
          <p:cNvPr id="795" name="Google Shape;795;p10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0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4000">
                <a:solidFill>
                  <a:schemeClr val="dk1"/>
                </a:solidFill>
                <a:latin typeface="Times New Roman"/>
                <a:ea typeface="Times New Roman"/>
                <a:cs typeface="Times New Roman"/>
                <a:sym typeface="Times New Roman"/>
              </a:rPr>
              <a:t>Is Unsustainability Really a Crisis?</a:t>
            </a:r>
            <a:endParaRPr b="1" i="0" sz="4000" u="none" cap="none" strike="noStrike">
              <a:solidFill>
                <a:schemeClr val="dk1"/>
              </a:solidFill>
              <a:latin typeface="Times New Roman"/>
              <a:ea typeface="Times New Roman"/>
              <a:cs typeface="Times New Roman"/>
              <a:sym typeface="Times New Roman"/>
            </a:endParaRPr>
          </a:p>
        </p:txBody>
      </p:sp>
      <p:sp>
        <p:nvSpPr>
          <p:cNvPr id="802" name="Google Shape;802;p103"/>
          <p:cNvSpPr txBox="1"/>
          <p:nvPr>
            <p:ph idx="1" type="body"/>
          </p:nvPr>
        </p:nvSpPr>
        <p:spPr>
          <a:xfrm>
            <a:off x="381000" y="990600"/>
            <a:ext cx="8458200" cy="533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60"/>
              </a:spcBef>
              <a:spcAft>
                <a:spcPts val="0"/>
              </a:spcAft>
              <a:buNone/>
            </a:pPr>
            <a:r>
              <a:rPr b="1" lang="en" sz="3200">
                <a:latin typeface="Times New Roman"/>
                <a:ea typeface="Times New Roman"/>
                <a:cs typeface="Times New Roman"/>
                <a:sym typeface="Times New Roman"/>
              </a:rPr>
              <a:t>Different Perceptions</a:t>
            </a:r>
            <a:endParaRPr b="1" sz="3200">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Environmental problems are not as bad as they are made out to be.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There are problems, but S&amp;T will find solutions.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There is a real crisis, the wolf is at the door, there is no way out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Hunger and poverty are more important issues, we need economic growth.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It is all part of a Grand Design. God made this world, and He will take care of it.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The Earth is a self-evolving and self-regulating living system and it will survive (Gaia Theory).</a:t>
            </a:r>
            <a:endParaRPr b="0" i="0" sz="3200" u="none" cap="none" strike="noStrike">
              <a:solidFill>
                <a:schemeClr val="dk1"/>
              </a:solidFill>
              <a:latin typeface="Times New Roman"/>
              <a:ea typeface="Times New Roman"/>
              <a:cs typeface="Times New Roman"/>
              <a:sym typeface="Times New Roman"/>
            </a:endParaRPr>
          </a:p>
        </p:txBody>
      </p:sp>
      <p:sp>
        <p:nvSpPr>
          <p:cNvPr id="803" name="Google Shape;803;p103"/>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810" name="Google Shape;810;p104"/>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720"/>
              </a:spcBef>
              <a:spcAft>
                <a:spcPts val="0"/>
              </a:spcAft>
              <a:buClr>
                <a:schemeClr val="dk1"/>
              </a:buClr>
              <a:buFont typeface="Times New Roman"/>
              <a:buNone/>
            </a:pPr>
            <a:r>
              <a:rPr b="0" i="1" lang="en" sz="3600" u="none" cap="none" strike="noStrike">
                <a:solidFill>
                  <a:schemeClr val="dk1"/>
                </a:solidFill>
                <a:latin typeface="Times New Roman"/>
                <a:ea typeface="Times New Roman"/>
                <a:cs typeface="Times New Roman"/>
                <a:sym typeface="Times New Roman"/>
              </a:rPr>
              <a:t>Human beings and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720"/>
              </a:spcBef>
              <a:spcAft>
                <a:spcPts val="0"/>
              </a:spcAft>
              <a:buClr>
                <a:schemeClr val="dk1"/>
              </a:buClr>
              <a:buFont typeface="Times New Roman"/>
              <a:buNone/>
            </a:pPr>
            <a:r>
              <a:rPr b="0" i="1" lang="en" sz="3600" u="none" cap="none" strike="noStrike">
                <a:solidFill>
                  <a:schemeClr val="dk1"/>
                </a:solidFill>
                <a:latin typeface="Times New Roman"/>
                <a:ea typeface="Times New Roman"/>
                <a:cs typeface="Times New Roman"/>
                <a:sym typeface="Times New Roman"/>
              </a:rPr>
              <a:t>the natural world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720"/>
              </a:spcBef>
              <a:spcAft>
                <a:spcPts val="0"/>
              </a:spcAft>
              <a:buClr>
                <a:schemeClr val="dk1"/>
              </a:buClr>
              <a:buFont typeface="Times New Roman"/>
              <a:buNone/>
            </a:pPr>
            <a:r>
              <a:rPr b="0" i="1" lang="en" sz="3600" u="none" cap="none" strike="noStrike">
                <a:solidFill>
                  <a:schemeClr val="dk1"/>
                </a:solidFill>
                <a:latin typeface="Times New Roman"/>
                <a:ea typeface="Times New Roman"/>
                <a:cs typeface="Times New Roman"/>
                <a:sym typeface="Times New Roman"/>
              </a:rPr>
              <a:t>are on a collision course.</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r">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spcBef>
                <a:spcPts val="640"/>
              </a:spcBef>
              <a:spcAft>
                <a:spcPts val="0"/>
              </a:spcAft>
              <a:buClr>
                <a:schemeClr val="dk1"/>
              </a:buClr>
              <a:buSzPts val="1900"/>
              <a:buFont typeface="Times New Roman"/>
              <a:buChar char="●"/>
            </a:pPr>
            <a:r>
              <a:rPr b="0" i="0" lang="en" sz="3200" u="sng" cap="none" strike="noStrike">
                <a:solidFill>
                  <a:schemeClr val="hlink"/>
                </a:solidFill>
                <a:latin typeface="Times New Roman"/>
                <a:ea typeface="Times New Roman"/>
                <a:cs typeface="Times New Roman"/>
                <a:sym typeface="Times New Roman"/>
                <a:hlinkClick r:id="rId3"/>
              </a:rPr>
              <a:t>World Scientists’ Warning to Humanity</a:t>
            </a:r>
            <a:r>
              <a:rPr b="0" i="0" lang="en" sz="3200" u="none" cap="none" strike="noStrike">
                <a:solidFill>
                  <a:schemeClr val="dk1"/>
                </a:solidFill>
                <a:latin typeface="Times New Roman"/>
                <a:ea typeface="Times New Roman"/>
                <a:cs typeface="Times New Roman"/>
                <a:sym typeface="Times New Roman"/>
              </a:rPr>
              <a:t>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r">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So, it is much worse than I imagined !</a:t>
            </a:r>
            <a:endParaRPr b="0" i="0" sz="3200" u="none" cap="none" strike="noStrike">
              <a:solidFill>
                <a:schemeClr val="dk1"/>
              </a:solidFill>
              <a:latin typeface="Times New Roman"/>
              <a:ea typeface="Times New Roman"/>
              <a:cs typeface="Times New Roman"/>
              <a:sym typeface="Times New Roman"/>
            </a:endParaRPr>
          </a:p>
        </p:txBody>
      </p:sp>
      <p:sp>
        <p:nvSpPr>
          <p:cNvPr id="811" name="Google Shape;811;p104"/>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0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4000" u="none" cap="none" strike="noStrike">
                <a:solidFill>
                  <a:schemeClr val="dk1"/>
                </a:solidFill>
                <a:latin typeface="Times New Roman"/>
                <a:ea typeface="Times New Roman"/>
                <a:cs typeface="Times New Roman"/>
                <a:sym typeface="Times New Roman"/>
              </a:rPr>
              <a:t>Changes are coming !</a:t>
            </a:r>
            <a:endParaRPr b="1" i="0" sz="4000" u="none" cap="none" strike="noStrike">
              <a:solidFill>
                <a:schemeClr val="dk1"/>
              </a:solidFill>
              <a:latin typeface="Times New Roman"/>
              <a:ea typeface="Times New Roman"/>
              <a:cs typeface="Times New Roman"/>
              <a:sym typeface="Times New Roman"/>
            </a:endParaRPr>
          </a:p>
        </p:txBody>
      </p:sp>
      <p:sp>
        <p:nvSpPr>
          <p:cNvPr id="818" name="Google Shape;818;p10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Within your lifetime, you will see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major environmental and social changes.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They will not be pleasant</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for you, your children, and humanity.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You can, however, mitigate the impact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by taking action NOW.</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90000"/>
              </a:lnSpc>
              <a:spcBef>
                <a:spcPts val="108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There is </a:t>
            </a:r>
            <a:r>
              <a:rPr b="0" i="0" lang="en" sz="5400" u="none" cap="none" strike="noStrike">
                <a:solidFill>
                  <a:schemeClr val="dk1"/>
                </a:solidFill>
                <a:latin typeface="Times New Roman"/>
                <a:ea typeface="Times New Roman"/>
                <a:cs typeface="Times New Roman"/>
                <a:sym typeface="Times New Roman"/>
              </a:rPr>
              <a:t>no time to lose !</a:t>
            </a:r>
            <a:endParaRPr b="0" i="0" sz="3200" u="none" cap="none" strike="noStrike">
              <a:solidFill>
                <a:schemeClr val="dk1"/>
              </a:solidFill>
              <a:latin typeface="Times New Roman"/>
              <a:ea typeface="Times New Roman"/>
              <a:cs typeface="Times New Roman"/>
              <a:sym typeface="Times New Roman"/>
            </a:endParaRPr>
          </a:p>
        </p:txBody>
      </p:sp>
      <p:sp>
        <p:nvSpPr>
          <p:cNvPr id="819" name="Google Shape;819;p105"/>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0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106"/>
          <p:cNvSpPr txBox="1"/>
          <p:nvPr>
            <p:ph idx="1" type="body"/>
          </p:nvPr>
        </p:nvSpPr>
        <p:spPr>
          <a:xfrm>
            <a:off x="609600" y="1525300"/>
            <a:ext cx="77724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Wait a minute,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Were we not living happily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for thousands of years?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56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Why is there a crisis now?</a:t>
            </a:r>
            <a:endParaRPr b="0" i="0" sz="3200" u="none" cap="none" strike="noStrike">
              <a:solidFill>
                <a:schemeClr val="dk1"/>
              </a:solidFill>
              <a:latin typeface="Times New Roman"/>
              <a:ea typeface="Times New Roman"/>
              <a:cs typeface="Times New Roman"/>
              <a:sym typeface="Times New Roman"/>
            </a:endParaRPr>
          </a:p>
        </p:txBody>
      </p:sp>
      <p:pic>
        <p:nvPicPr>
          <p:cNvPr id="827" name="Google Shape;827;p106"/>
          <p:cNvPicPr preferRelativeResize="0"/>
          <p:nvPr/>
        </p:nvPicPr>
        <p:blipFill>
          <a:blip r:embed="rId3">
            <a:alphaModFix/>
          </a:blip>
          <a:stretch>
            <a:fillRect/>
          </a:stretch>
        </p:blipFill>
        <p:spPr>
          <a:xfrm>
            <a:off x="3719959" y="1330003"/>
            <a:ext cx="1551682" cy="2831899"/>
          </a:xfrm>
          <a:prstGeom prst="rect">
            <a:avLst/>
          </a:prstGeom>
          <a:noFill/>
          <a:ln>
            <a:noFill/>
          </a:ln>
        </p:spPr>
      </p:pic>
      <p:sp>
        <p:nvSpPr>
          <p:cNvPr id="828" name="Google Shape;828;p106"/>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07"/>
          <p:cNvSpPr txBox="1"/>
          <p:nvPr>
            <p:ph type="title"/>
          </p:nvPr>
        </p:nvSpPr>
        <p:spPr>
          <a:xfrm>
            <a:off x="812800" y="285750"/>
            <a:ext cx="77724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 sz="3600" u="none" cap="none" strike="noStrike">
                <a:solidFill>
                  <a:schemeClr val="dk1"/>
                </a:solidFill>
                <a:latin typeface="Times New Roman"/>
                <a:ea typeface="Times New Roman"/>
                <a:cs typeface="Times New Roman"/>
                <a:sym typeface="Times New Roman"/>
              </a:rPr>
              <a:t>Earth, Nature, Man: The Long View</a:t>
            </a:r>
            <a:endParaRPr b="1" i="0" sz="4000" u="none" cap="none" strike="noStrike">
              <a:solidFill>
                <a:schemeClr val="dk1"/>
              </a:solidFill>
              <a:latin typeface="Times New Roman"/>
              <a:ea typeface="Times New Roman"/>
              <a:cs typeface="Times New Roman"/>
              <a:sym typeface="Times New Roman"/>
            </a:endParaRPr>
          </a:p>
        </p:txBody>
      </p:sp>
      <p:sp>
        <p:nvSpPr>
          <p:cNvPr id="835" name="Google Shape;835;p107"/>
          <p:cNvSpPr txBox="1"/>
          <p:nvPr>
            <p:ph idx="1" type="body"/>
          </p:nvPr>
        </p:nvSpPr>
        <p:spPr>
          <a:xfrm>
            <a:off x="685800" y="1371600"/>
            <a:ext cx="7645400" cy="4991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70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We have survived for so long:</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Earth: 5 billion years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Man: 3 to 5 million years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Civilization: 10,000 years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Font typeface="Times New Roman"/>
              <a:buNone/>
            </a:pPr>
            <a:r>
              <a:rPr b="0" i="0" lang="en" sz="2800" u="none" cap="none" strike="noStrike">
                <a:solidFill>
                  <a:schemeClr val="dk1"/>
                </a:solidFill>
                <a:latin typeface="Times New Roman"/>
                <a:ea typeface="Times New Roman"/>
                <a:cs typeface="Times New Roman"/>
                <a:sym typeface="Times New Roman"/>
              </a:rPr>
              <a:t>We know:</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Nature absorbs disturbances !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Man is the master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S&amp;T can solve all problems !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700"/>
              </a:spcBef>
              <a:spcAft>
                <a:spcPts val="0"/>
              </a:spcAft>
              <a:buClr>
                <a:schemeClr val="dk1"/>
              </a:buClr>
              <a:buSzPts val="1700"/>
              <a:buFont typeface="Times New Roman"/>
              <a:buChar char="●"/>
            </a:pPr>
            <a:r>
              <a:rPr b="0" i="0" lang="en" sz="2800" u="none" cap="none" strike="noStrike">
                <a:solidFill>
                  <a:schemeClr val="dk1"/>
                </a:solidFill>
                <a:latin typeface="Times New Roman"/>
                <a:ea typeface="Times New Roman"/>
                <a:cs typeface="Times New Roman"/>
                <a:sym typeface="Times New Roman"/>
              </a:rPr>
              <a:t>Economic development is the key. </a:t>
            </a:r>
            <a:endParaRPr b="0" i="0" sz="3200" u="none" cap="none" strike="noStrike">
              <a:solidFill>
                <a:schemeClr val="dk1"/>
              </a:solidFill>
              <a:latin typeface="Times New Roman"/>
              <a:ea typeface="Times New Roman"/>
              <a:cs typeface="Times New Roman"/>
              <a:sym typeface="Times New Roman"/>
            </a:endParaRPr>
          </a:p>
          <a:p>
            <a:pPr indent="-285750" lvl="1" marL="742950" marR="0" rtl="0" algn="l">
              <a:lnSpc>
                <a:spcPct val="90000"/>
              </a:lnSpc>
              <a:spcBef>
                <a:spcPts val="700"/>
              </a:spcBef>
              <a:spcAft>
                <a:spcPts val="14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836" name="Google Shape;836;p107"/>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0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108"/>
          <p:cNvSpPr txBox="1"/>
          <p:nvPr>
            <p:ph idx="1" type="body"/>
          </p:nvPr>
        </p:nvSpPr>
        <p:spPr>
          <a:xfrm>
            <a:off x="685800" y="1981200"/>
            <a:ext cx="7772400" cy="4648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Why can’t we continue the same way?</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800"/>
              </a:spcBef>
              <a:spcAft>
                <a:spcPts val="0"/>
              </a:spcAft>
              <a:buClr>
                <a:schemeClr val="dk1"/>
              </a:buClr>
              <a:buFont typeface="Times New Roman"/>
              <a:buNone/>
            </a:pPr>
            <a:r>
              <a:rPr b="0" i="1" lang="en" sz="3200" u="none" cap="none" strike="noStrike">
                <a:solidFill>
                  <a:schemeClr val="dk1"/>
                </a:solidFill>
                <a:latin typeface="Times New Roman"/>
                <a:ea typeface="Times New Roman"/>
                <a:cs typeface="Times New Roman"/>
                <a:sym typeface="Times New Roman"/>
              </a:rPr>
              <a:t>Or, is something different happening now?</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spcBef>
                <a:spcPts val="800"/>
              </a:spcBef>
              <a:spcAft>
                <a:spcPts val="16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844" name="Google Shape;844;p108"/>
          <p:cNvPicPr preferRelativeResize="0"/>
          <p:nvPr/>
        </p:nvPicPr>
        <p:blipFill>
          <a:blip r:embed="rId3">
            <a:alphaModFix/>
          </a:blip>
          <a:stretch>
            <a:fillRect/>
          </a:stretch>
        </p:blipFill>
        <p:spPr>
          <a:xfrm>
            <a:off x="2667000" y="1752600"/>
            <a:ext cx="3124200" cy="2228850"/>
          </a:xfrm>
          <a:prstGeom prst="rect">
            <a:avLst/>
          </a:prstGeom>
          <a:noFill/>
          <a:ln>
            <a:noFill/>
          </a:ln>
        </p:spPr>
      </p:pic>
      <p:sp>
        <p:nvSpPr>
          <p:cNvPr id="845" name="Google Shape;845;p108"/>
          <p:cNvSpPr txBox="1"/>
          <p:nvPr>
            <p:ph idx="12" type="sldNum"/>
          </p:nvPr>
        </p:nvSpPr>
        <p:spPr>
          <a:xfrm>
            <a:off x="8556784" y="6333134"/>
            <a:ext cx="548700" cy="525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